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259" r:id="rId2"/>
    <p:sldId id="393" r:id="rId3"/>
    <p:sldId id="382" r:id="rId4"/>
    <p:sldId id="314" r:id="rId5"/>
    <p:sldId id="322" r:id="rId6"/>
    <p:sldId id="383" r:id="rId7"/>
    <p:sldId id="398" r:id="rId8"/>
    <p:sldId id="379" r:id="rId9"/>
    <p:sldId id="402" r:id="rId10"/>
    <p:sldId id="373" r:id="rId11"/>
    <p:sldId id="374" r:id="rId12"/>
    <p:sldId id="342" r:id="rId13"/>
    <p:sldId id="377" r:id="rId14"/>
    <p:sldId id="343" r:id="rId15"/>
    <p:sldId id="384" r:id="rId16"/>
    <p:sldId id="344" r:id="rId17"/>
    <p:sldId id="350" r:id="rId18"/>
    <p:sldId id="353" r:id="rId19"/>
    <p:sldId id="316" r:id="rId20"/>
    <p:sldId id="351" r:id="rId21"/>
    <p:sldId id="380" r:id="rId22"/>
    <p:sldId id="352" r:id="rId23"/>
    <p:sldId id="388" r:id="rId24"/>
    <p:sldId id="438" r:id="rId25"/>
    <p:sldId id="355" r:id="rId26"/>
    <p:sldId id="361" r:id="rId27"/>
    <p:sldId id="363" r:id="rId28"/>
    <p:sldId id="354" r:id="rId29"/>
    <p:sldId id="403" r:id="rId30"/>
    <p:sldId id="405" r:id="rId31"/>
    <p:sldId id="356" r:id="rId32"/>
    <p:sldId id="319" r:id="rId33"/>
    <p:sldId id="406" r:id="rId34"/>
    <p:sldId id="411" r:id="rId35"/>
    <p:sldId id="341" r:id="rId36"/>
    <p:sldId id="424" r:id="rId37"/>
    <p:sldId id="428" r:id="rId38"/>
    <p:sldId id="427" r:id="rId39"/>
    <p:sldId id="429" r:id="rId40"/>
    <p:sldId id="430" r:id="rId41"/>
    <p:sldId id="432" r:id="rId42"/>
    <p:sldId id="431" r:id="rId43"/>
    <p:sldId id="425" r:id="rId44"/>
    <p:sldId id="426" r:id="rId45"/>
    <p:sldId id="433" r:id="rId46"/>
    <p:sldId id="434" r:id="rId47"/>
    <p:sldId id="435" r:id="rId48"/>
    <p:sldId id="436" r:id="rId49"/>
    <p:sldId id="369" r:id="rId50"/>
    <p:sldId id="365" r:id="rId51"/>
    <p:sldId id="367" r:id="rId52"/>
    <p:sldId id="391" r:id="rId53"/>
    <p:sldId id="390" r:id="rId54"/>
    <p:sldId id="368" r:id="rId55"/>
    <p:sldId id="410" r:id="rId56"/>
    <p:sldId id="409" r:id="rId57"/>
    <p:sldId id="323" r:id="rId58"/>
    <p:sldId id="387" r:id="rId59"/>
    <p:sldId id="439" r:id="rId60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qm6nMewrzJwlzoI2sTuXNQ==" hashData="LTrAzLwqcqXFjqGiIQpeEDm9SKE="/>
  <p:extLst>
    <p:ext uri="{521415D9-36F7-43E2-AB2F-B90AF26B5E84}">
      <p14:sectionLst xmlns:p14="http://schemas.microsoft.com/office/powerpoint/2010/main">
        <p14:section name="Section par défaut" id="{3F7C7B07-1BD4-4566-9EA3-9095526BCCBF}">
          <p14:sldIdLst>
            <p14:sldId id="259"/>
            <p14:sldId id="393"/>
            <p14:sldId id="382"/>
            <p14:sldId id="314"/>
            <p14:sldId id="322"/>
            <p14:sldId id="383"/>
            <p14:sldId id="398"/>
            <p14:sldId id="379"/>
            <p14:sldId id="402"/>
            <p14:sldId id="373"/>
            <p14:sldId id="374"/>
            <p14:sldId id="342"/>
            <p14:sldId id="377"/>
            <p14:sldId id="343"/>
            <p14:sldId id="384"/>
            <p14:sldId id="344"/>
            <p14:sldId id="350"/>
            <p14:sldId id="353"/>
            <p14:sldId id="316"/>
            <p14:sldId id="351"/>
            <p14:sldId id="380"/>
            <p14:sldId id="352"/>
            <p14:sldId id="388"/>
            <p14:sldId id="438"/>
            <p14:sldId id="355"/>
            <p14:sldId id="361"/>
            <p14:sldId id="363"/>
            <p14:sldId id="354"/>
            <p14:sldId id="403"/>
            <p14:sldId id="405"/>
            <p14:sldId id="356"/>
            <p14:sldId id="319"/>
            <p14:sldId id="406"/>
            <p14:sldId id="411"/>
            <p14:sldId id="341"/>
            <p14:sldId id="424"/>
            <p14:sldId id="428"/>
            <p14:sldId id="427"/>
            <p14:sldId id="429"/>
            <p14:sldId id="430"/>
            <p14:sldId id="432"/>
            <p14:sldId id="431"/>
            <p14:sldId id="425"/>
            <p14:sldId id="426"/>
            <p14:sldId id="433"/>
            <p14:sldId id="434"/>
            <p14:sldId id="435"/>
            <p14:sldId id="436"/>
            <p14:sldId id="369"/>
            <p14:sldId id="365"/>
            <p14:sldId id="367"/>
            <p14:sldId id="391"/>
            <p14:sldId id="390"/>
            <p14:sldId id="368"/>
            <p14:sldId id="410"/>
            <p14:sldId id="409"/>
            <p14:sldId id="323"/>
            <p14:sldId id="387"/>
          </p14:sldIdLst>
        </p14:section>
        <p14:section name="Section sans titre" id="{ACB41CDB-D22A-48A7-9EFC-26AE810A50F2}">
          <p14:sldIdLst>
            <p14:sldId id="439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006600"/>
    <a:srgbClr val="FF33FD"/>
    <a:srgbClr val="00FF00"/>
    <a:srgbClr val="2787A0"/>
    <a:srgbClr val="E46C0A"/>
    <a:srgbClr val="9966FF"/>
    <a:srgbClr val="663300"/>
    <a:srgbClr val="0000CC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A111915-BE36-4E01-A7E5-04B1672EAD32}" styleName="Style léger 2 - Accentuation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047" autoAdjust="0"/>
    <p:restoredTop sz="93254" autoAdjust="0"/>
  </p:normalViewPr>
  <p:slideViewPr>
    <p:cSldViewPr>
      <p:cViewPr>
        <p:scale>
          <a:sx n="80" d="100"/>
          <a:sy n="80" d="100"/>
        </p:scale>
        <p:origin x="-802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tx>
        <c:rich>
          <a:bodyPr/>
          <a:lstStyle/>
          <a:p>
            <a:pPr algn="l">
              <a:defRPr sz="1600"/>
            </a:pPr>
            <a:r>
              <a:rPr lang="fr-FR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nombre de </a:t>
            </a:r>
            <a:r>
              <a:rPr 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connections</a:t>
            </a:r>
          </a:p>
          <a:p>
            <a:pPr algn="l">
              <a:defRPr sz="1600"/>
            </a:pPr>
            <a:r>
              <a:rPr lang="fr-FR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 structure:</a:t>
            </a:r>
            <a:endParaRPr lang="fr-FR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c:rich>
      </c:tx>
      <c:layout>
        <c:manualLayout>
          <c:xMode val="edge"/>
          <c:yMode val="edge"/>
          <c:x val="9.100060805759997E-3"/>
          <c:y val="1.6094289441377755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2.6493140049648135E-2"/>
          <c:y val="0.24539932403661913"/>
          <c:w val="0.3684819814631235"/>
          <c:h val="0.72080250691931025"/>
        </c:manualLayout>
      </c:layout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En nombre de connections par types d'usages :</c:v>
                </c:pt>
              </c:strCache>
            </c:strRef>
          </c:tx>
          <c:explosion val="25"/>
          <c:dLbls>
            <c:dLbl>
              <c:idx val="0"/>
              <c:layout>
                <c:manualLayout>
                  <c:x val="1.5629208958432155E-2"/>
                  <c:y val="-5.69623341139734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2439161985889189E-2"/>
                  <c:y val="3.31390603931587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0.12936235158390616"/>
                  <c:y val="-6.8969333262366053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1830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4.2381518812145198E-2"/>
                  <c:y val="2.6033904619970193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1926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3200" b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Feuil1!$A$2:$A$5</c:f>
              <c:strCache>
                <c:ptCount val="4"/>
                <c:pt idx="0">
                  <c:v>Collectivités</c:v>
                </c:pt>
                <c:pt idx="1">
                  <c:v>Prestataires</c:v>
                </c:pt>
                <c:pt idx="2">
                  <c:v>SDIS85</c:v>
                </c:pt>
                <c:pt idx="3">
                  <c:v>Vendée Eau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75</c:v>
                </c:pt>
                <c:pt idx="1">
                  <c:v>240</c:v>
                </c:pt>
                <c:pt idx="2">
                  <c:v>1830</c:v>
                </c:pt>
                <c:pt idx="3">
                  <c:v>1926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482569186773698E-3"/>
          <c:y val="0.20022331151180114"/>
          <c:w val="0.41808125460859691"/>
          <c:h val="0.69776313842551196"/>
        </c:manualLayout>
      </c:layout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En nombre de connections par types d'usages :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00CC"/>
              </a:solidFill>
            </c:spPr>
          </c:dPt>
          <c:dPt>
            <c:idx val="1"/>
            <c:bubble3D val="0"/>
            <c:spPr>
              <a:solidFill>
                <a:srgbClr val="663300"/>
              </a:solidFill>
            </c:spPr>
          </c:dPt>
          <c:dPt>
            <c:idx val="2"/>
            <c:bubble3D val="0"/>
            <c:spPr>
              <a:solidFill>
                <a:srgbClr val="9966FF"/>
              </a:solidFill>
            </c:spPr>
          </c:dPt>
          <c:dPt>
            <c:idx val="3"/>
            <c:bubble3D val="0"/>
            <c:spPr>
              <a:solidFill>
                <a:srgbClr val="FF0000"/>
              </a:solidFill>
            </c:spPr>
          </c:dPt>
          <c:dPt>
            <c:idx val="4"/>
            <c:bubble3D val="0"/>
            <c:spPr>
              <a:solidFill>
                <a:srgbClr val="2787A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bubble3D val="0"/>
            <c:spPr>
              <a:solidFill>
                <a:srgbClr val="00FF00"/>
              </a:solidFill>
            </c:spPr>
          </c:dPt>
          <c:dPt>
            <c:idx val="7"/>
            <c:bubble3D val="0"/>
            <c:spPr>
              <a:solidFill>
                <a:srgbClr val="FF3399"/>
              </a:solidFill>
            </c:spPr>
          </c:dPt>
          <c:dPt>
            <c:idx val="8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dPt>
            <c:idx val="9"/>
            <c:bubble3D val="0"/>
            <c:spPr>
              <a:solidFill>
                <a:srgbClr val="006600"/>
              </a:solidFill>
            </c:spPr>
          </c:dPt>
          <c:dPt>
            <c:idx val="10"/>
            <c:bubble3D val="0"/>
            <c:spPr>
              <a:solidFill>
                <a:srgbClr val="00FFFF"/>
              </a:solidFill>
            </c:spPr>
          </c:dPt>
          <c:dPt>
            <c:idx val="11"/>
            <c:bubble3D val="0"/>
            <c:spPr>
              <a:solidFill>
                <a:schemeClr val="bg1">
                  <a:lumMod val="85000"/>
                </a:schemeClr>
              </a:solidFill>
            </c:spPr>
          </c:dPt>
          <c:dLbls>
            <c:dLbl>
              <c:idx val="0"/>
              <c:layout>
                <c:manualLayout>
                  <c:x val="4.4184596924064831E-2"/>
                  <c:y val="-3.28217969594667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7.4335250993370877E-2"/>
                  <c:y val="-1.4256780613185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4.1746858898253941E-2"/>
                  <c:y val="-4.43822641993538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1.6816447010998957E-2"/>
                  <c:y val="-5.852684033321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5.1784076861192919E-3"/>
                  <c:y val="-6.32468078487884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2.2818960255188158E-2"/>
                  <c:y val="-3.99065732146526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1.8717819182465519E-2"/>
                  <c:y val="-2.62634167607380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8764900563144468E-3"/>
                  <c:y val="-2.57188560668186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6.0994695068472528E-2"/>
                  <c:y val="1.3685351393019556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6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6.0172063354432731E-2"/>
                  <c:y val="-9.5116664276250831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1.6951020308210264E-2"/>
                  <c:y val="-0.13838199248665184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7.243796023614156E-2"/>
                  <c:y val="6.0496378993050888E-2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tx1"/>
                        </a:solidFill>
                      </a:rPr>
                      <a:t>20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2800" b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Feuil1!$A$2:$A$13</c:f>
              <c:strCache>
                <c:ptCount val="12"/>
                <c:pt idx="1">
                  <c:v>INSPIRE</c:v>
                </c:pt>
                <c:pt idx="2">
                  <c:v>Occupation du sol</c:v>
                </c:pt>
                <c:pt idx="3">
                  <c:v>Adresse</c:v>
                </c:pt>
                <c:pt idx="4">
                  <c:v>Littoral</c:v>
                </c:pt>
                <c:pt idx="5">
                  <c:v>Lieu public</c:v>
                </c:pt>
                <c:pt idx="6">
                  <c:v>Mobilité</c:v>
                </c:pt>
                <c:pt idx="7">
                  <c:v>Eau</c:v>
                </c:pt>
                <c:pt idx="8">
                  <c:v>Urbanisme</c:v>
                </c:pt>
                <c:pt idx="9">
                  <c:v>Zone d'Activité Economique</c:v>
                </c:pt>
                <c:pt idx="10">
                  <c:v>Référentiel à Très Grande Échelle</c:v>
                </c:pt>
                <c:pt idx="11">
                  <c:v>Animations (divers)</c:v>
                </c:pt>
              </c:strCache>
            </c:strRef>
          </c:cat>
          <c:val>
            <c:numRef>
              <c:f>Feuil1!$B$2:$B$13</c:f>
              <c:numCache>
                <c:formatCode>General</c:formatCode>
                <c:ptCount val="12"/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2</c:v>
                </c:pt>
                <c:pt idx="8">
                  <c:v>6</c:v>
                </c:pt>
                <c:pt idx="9">
                  <c:v>7</c:v>
                </c:pt>
                <c:pt idx="10">
                  <c:v>8</c:v>
                </c:pt>
                <c:pt idx="11">
                  <c:v>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  <c:userShapes r:id="rId2"/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96BF12-70CE-4162-B517-230C3B20EFE5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F849EF2E-8AB8-424A-800C-CE9B63A85DF8}">
      <dgm:prSet phldrT="[Texte]"/>
      <dgm:spPr/>
      <dgm:t>
        <a:bodyPr/>
        <a:lstStyle/>
        <a:p>
          <a:r>
            <a:rPr lang="fr-FR" dirty="0" smtClean="0"/>
            <a:t> </a:t>
          </a:r>
          <a:endParaRPr lang="fr-FR" dirty="0"/>
        </a:p>
      </dgm:t>
    </dgm:pt>
    <dgm:pt modelId="{37CA288A-DDD5-4E82-8A0A-F25E5C2E7D47}" type="parTrans" cxnId="{D0F64EAA-8D86-475E-A688-4E37D9C4CA9B}">
      <dgm:prSet/>
      <dgm:spPr/>
      <dgm:t>
        <a:bodyPr/>
        <a:lstStyle/>
        <a:p>
          <a:endParaRPr lang="fr-FR"/>
        </a:p>
      </dgm:t>
    </dgm:pt>
    <dgm:pt modelId="{0834C4D1-D87A-44E2-8D43-741F67AA30A0}" type="sibTrans" cxnId="{D0F64EAA-8D86-475E-A688-4E37D9C4CA9B}">
      <dgm:prSet/>
      <dgm:spPr/>
      <dgm:t>
        <a:bodyPr/>
        <a:lstStyle/>
        <a:p>
          <a:endParaRPr lang="fr-FR"/>
        </a:p>
      </dgm:t>
    </dgm:pt>
    <dgm:pt modelId="{4ECADB41-C3A0-4CBF-AA49-8058169B6AAB}" type="pres">
      <dgm:prSet presAssocID="{3296BF12-70CE-4162-B517-230C3B20EFE5}" presName="arrowDiagram" presStyleCnt="0">
        <dgm:presLayoutVars>
          <dgm:chMax val="5"/>
          <dgm:dir/>
          <dgm:resizeHandles val="exact"/>
        </dgm:presLayoutVars>
      </dgm:prSet>
      <dgm:spPr/>
    </dgm:pt>
    <dgm:pt modelId="{03FAD172-00EF-46B3-B2E7-3824AECBD3F7}" type="pres">
      <dgm:prSet presAssocID="{3296BF12-70CE-4162-B517-230C3B20EFE5}" presName="arrow" presStyleLbl="bgShp" presStyleIdx="0" presStyleCnt="1" custScaleX="94045" custScaleY="104749" custLinFactNeighborX="-2056" custLinFactNeighborY="-8251"/>
      <dgm:spPr/>
    </dgm:pt>
    <dgm:pt modelId="{8C877794-ED59-4344-8961-C966FEFCAAD9}" type="pres">
      <dgm:prSet presAssocID="{3296BF12-70CE-4162-B517-230C3B20EFE5}" presName="arrowDiagram1" presStyleCnt="0">
        <dgm:presLayoutVars>
          <dgm:bulletEnabled val="1"/>
        </dgm:presLayoutVars>
      </dgm:prSet>
      <dgm:spPr/>
    </dgm:pt>
    <dgm:pt modelId="{2BB6404D-838A-4E0F-9F1A-CF5FDDA96DEF}" type="pres">
      <dgm:prSet presAssocID="{F849EF2E-8AB8-424A-800C-CE9B63A85DF8}" presName="bullet1" presStyleLbl="node1" presStyleIdx="0" presStyleCnt="1" custLinFactX="-300000" custLinFactY="94967" custLinFactNeighborX="-360624" custLinFactNeighborY="10000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48A25E84-A9CD-4A9D-A840-465A20505265}" type="pres">
      <dgm:prSet presAssocID="{F849EF2E-8AB8-424A-800C-CE9B63A85DF8}" presName="textBox1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06AF04B5-C524-407D-BFB9-9BB4DF276D26}" type="presOf" srcId="{3296BF12-70CE-4162-B517-230C3B20EFE5}" destId="{4ECADB41-C3A0-4CBF-AA49-8058169B6AAB}" srcOrd="0" destOrd="0" presId="urn:microsoft.com/office/officeart/2005/8/layout/arrow2"/>
    <dgm:cxn modelId="{E01DF247-1BFE-41A5-971C-285FD2CE2089}" type="presOf" srcId="{F849EF2E-8AB8-424A-800C-CE9B63A85DF8}" destId="{48A25E84-A9CD-4A9D-A840-465A20505265}" srcOrd="0" destOrd="0" presId="urn:microsoft.com/office/officeart/2005/8/layout/arrow2"/>
    <dgm:cxn modelId="{D0F64EAA-8D86-475E-A688-4E37D9C4CA9B}" srcId="{3296BF12-70CE-4162-B517-230C3B20EFE5}" destId="{F849EF2E-8AB8-424A-800C-CE9B63A85DF8}" srcOrd="0" destOrd="0" parTransId="{37CA288A-DDD5-4E82-8A0A-F25E5C2E7D47}" sibTransId="{0834C4D1-D87A-44E2-8D43-741F67AA30A0}"/>
    <dgm:cxn modelId="{8799D8BE-5100-45EA-AE19-660DB55B75DF}" type="presParOf" srcId="{4ECADB41-C3A0-4CBF-AA49-8058169B6AAB}" destId="{03FAD172-00EF-46B3-B2E7-3824AECBD3F7}" srcOrd="0" destOrd="0" presId="urn:microsoft.com/office/officeart/2005/8/layout/arrow2"/>
    <dgm:cxn modelId="{798A4C00-CC39-4DB9-A76D-F1C0218394E9}" type="presParOf" srcId="{4ECADB41-C3A0-4CBF-AA49-8058169B6AAB}" destId="{8C877794-ED59-4344-8961-C966FEFCAAD9}" srcOrd="1" destOrd="0" presId="urn:microsoft.com/office/officeart/2005/8/layout/arrow2"/>
    <dgm:cxn modelId="{385D2B98-EB56-46D4-9F91-E05A8AE1192D}" type="presParOf" srcId="{8C877794-ED59-4344-8961-C966FEFCAAD9}" destId="{2BB6404D-838A-4E0F-9F1A-CF5FDDA96DEF}" srcOrd="0" destOrd="0" presId="urn:microsoft.com/office/officeart/2005/8/layout/arrow2"/>
    <dgm:cxn modelId="{3842E7B6-58C0-4601-9EDD-A94CF1F3D984}" type="presParOf" srcId="{8C877794-ED59-4344-8961-C966FEFCAAD9}" destId="{48A25E84-A9CD-4A9D-A840-465A20505265}" srcOrd="1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AFAB8B6-60C3-4627-9199-716A933479A3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832547F-C43C-47B0-835A-4595D7B26810}">
      <dgm:prSet phldrT="[Texte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FR" sz="80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Géo Vendée</a:t>
          </a:r>
          <a:endParaRPr lang="fr-FR" sz="80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9D9428F-C463-46F9-A901-F3888BFA12F5}" type="parTrans" cxnId="{A53C889C-5CD5-4C33-87F4-33E16B6BA27C}">
      <dgm:prSet/>
      <dgm:spPr/>
      <dgm:t>
        <a:bodyPr/>
        <a:lstStyle/>
        <a:p>
          <a:endParaRPr lang="fr-FR"/>
        </a:p>
      </dgm:t>
    </dgm:pt>
    <dgm:pt modelId="{1832F90F-26B5-44CA-9C16-2AA0494C7575}" type="sibTrans" cxnId="{A53C889C-5CD5-4C33-87F4-33E16B6BA27C}">
      <dgm:prSet/>
      <dgm:spPr/>
      <dgm:t>
        <a:bodyPr/>
        <a:lstStyle/>
        <a:p>
          <a:endParaRPr lang="fr-FR"/>
        </a:p>
      </dgm:t>
    </dgm:pt>
    <dgm:pt modelId="{21887DEB-C2F1-4C1D-86FA-AD9DD7A8240A}">
      <dgm:prSet phldrT="[Texte]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FR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Des partenaires</a:t>
          </a:r>
          <a:endParaRPr lang="fr-FR" b="1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18BFD6F4-DA08-49DA-B1AF-FCAF0FED868E}" type="parTrans" cxnId="{D73E18B0-374F-455B-8FC0-92BD4ED48E5D}">
      <dgm:prSet/>
      <dgm:spPr/>
      <dgm:t>
        <a:bodyPr/>
        <a:lstStyle/>
        <a:p>
          <a:endParaRPr lang="fr-FR"/>
        </a:p>
      </dgm:t>
    </dgm:pt>
    <dgm:pt modelId="{6915173A-C13E-48F1-B430-CB3233053CCA}" type="sibTrans" cxnId="{D73E18B0-374F-455B-8FC0-92BD4ED48E5D}">
      <dgm:prSet/>
      <dgm:spPr/>
      <dgm:t>
        <a:bodyPr/>
        <a:lstStyle/>
        <a:p>
          <a:endParaRPr lang="fr-FR"/>
        </a:p>
      </dgm:t>
    </dgm:pt>
    <dgm:pt modelId="{6D911D28-F742-4F79-86D1-327B4BEF739E}">
      <dgm:prSet phldrT="[Texte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FR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Une architecture technique</a:t>
          </a:r>
        </a:p>
        <a:p>
          <a:r>
            <a:rPr lang="fr-FR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INNOVANTE</a:t>
          </a:r>
          <a:endParaRPr lang="fr-FR" b="1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344C582A-CE1D-472D-8B6B-733117117FDC}" type="parTrans" cxnId="{C6833F14-A991-4EE2-9A68-A95FA796BC0E}">
      <dgm:prSet/>
      <dgm:spPr/>
      <dgm:t>
        <a:bodyPr/>
        <a:lstStyle/>
        <a:p>
          <a:endParaRPr lang="fr-FR"/>
        </a:p>
      </dgm:t>
    </dgm:pt>
    <dgm:pt modelId="{AB808E48-1D9E-421F-8AA8-D8C76539E01F}" type="sibTrans" cxnId="{C6833F14-A991-4EE2-9A68-A95FA796BC0E}">
      <dgm:prSet/>
      <dgm:spPr/>
      <dgm:t>
        <a:bodyPr/>
        <a:lstStyle/>
        <a:p>
          <a:endParaRPr lang="fr-FR"/>
        </a:p>
      </dgm:t>
    </dgm:pt>
    <dgm:pt modelId="{1D10AC5C-1445-40FF-8FE5-DCEF70181746}">
      <dgm:prSet phldrT="[Texte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FR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Une équipe au service des collectivités</a:t>
          </a:r>
          <a:endParaRPr lang="fr-FR" b="1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997F1E66-533C-4E84-960A-7625936E8F32}" type="parTrans" cxnId="{FCBEB1F5-056E-41F8-BE1C-20E07417D140}">
      <dgm:prSet/>
      <dgm:spPr/>
      <dgm:t>
        <a:bodyPr/>
        <a:lstStyle/>
        <a:p>
          <a:endParaRPr lang="fr-FR"/>
        </a:p>
      </dgm:t>
    </dgm:pt>
    <dgm:pt modelId="{7D16B0AA-2408-49C5-AE17-9B27EB8DD947}" type="sibTrans" cxnId="{FCBEB1F5-056E-41F8-BE1C-20E07417D140}">
      <dgm:prSet/>
      <dgm:spPr/>
      <dgm:t>
        <a:bodyPr/>
        <a:lstStyle/>
        <a:p>
          <a:endParaRPr lang="fr-FR"/>
        </a:p>
      </dgm:t>
    </dgm:pt>
    <dgm:pt modelId="{047F4EF6-4D0E-432C-859A-CC25C8FB6D1F}" type="pres">
      <dgm:prSet presAssocID="{9AFAB8B6-60C3-4627-9199-716A933479A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2C9E3067-7EE1-406E-BAB5-2BB44EBB7A49}" type="pres">
      <dgm:prSet presAssocID="{4832547F-C43C-47B0-835A-4595D7B26810}" presName="roof" presStyleLbl="dkBgShp" presStyleIdx="0" presStyleCnt="2"/>
      <dgm:spPr/>
      <dgm:t>
        <a:bodyPr/>
        <a:lstStyle/>
        <a:p>
          <a:endParaRPr lang="fr-FR"/>
        </a:p>
      </dgm:t>
    </dgm:pt>
    <dgm:pt modelId="{30A6887D-5281-40A1-B9D2-F4204502BBDA}" type="pres">
      <dgm:prSet presAssocID="{4832547F-C43C-47B0-835A-4595D7B26810}" presName="pillars" presStyleCnt="0"/>
      <dgm:spPr/>
    </dgm:pt>
    <dgm:pt modelId="{4D7F2167-58FE-4490-A3AB-137EAD4E3D55}" type="pres">
      <dgm:prSet presAssocID="{4832547F-C43C-47B0-835A-4595D7B26810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772764F-17FC-4C8C-834F-E7E2C99BCE83}" type="pres">
      <dgm:prSet presAssocID="{1D10AC5C-1445-40FF-8FE5-DCEF70181746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74ED9AF-AC60-46A2-9C0E-98FBF53BDDD2}" type="pres">
      <dgm:prSet presAssocID="{6D911D28-F742-4F79-86D1-327B4BEF739E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E378A20-4DFE-4568-B8A5-C1BE3DFE5795}" type="pres">
      <dgm:prSet presAssocID="{4832547F-C43C-47B0-835A-4595D7B26810}" presName="base" presStyleLbl="dkBgShp" presStyleIdx="1" presStyleCnt="2"/>
      <dgm:spPr/>
    </dgm:pt>
  </dgm:ptLst>
  <dgm:cxnLst>
    <dgm:cxn modelId="{9BBB0A52-01F8-4AC3-A131-632B81554371}" type="presOf" srcId="{21887DEB-C2F1-4C1D-86FA-AD9DD7A8240A}" destId="{4D7F2167-58FE-4490-A3AB-137EAD4E3D55}" srcOrd="0" destOrd="0" presId="urn:microsoft.com/office/officeart/2005/8/layout/hList3"/>
    <dgm:cxn modelId="{BCE857BF-ECA3-45EE-826A-3AC2F589F1B2}" type="presOf" srcId="{6D911D28-F742-4F79-86D1-327B4BEF739E}" destId="{674ED9AF-AC60-46A2-9C0E-98FBF53BDDD2}" srcOrd="0" destOrd="0" presId="urn:microsoft.com/office/officeart/2005/8/layout/hList3"/>
    <dgm:cxn modelId="{C6833F14-A991-4EE2-9A68-A95FA796BC0E}" srcId="{4832547F-C43C-47B0-835A-4595D7B26810}" destId="{6D911D28-F742-4F79-86D1-327B4BEF739E}" srcOrd="2" destOrd="0" parTransId="{344C582A-CE1D-472D-8B6B-733117117FDC}" sibTransId="{AB808E48-1D9E-421F-8AA8-D8C76539E01F}"/>
    <dgm:cxn modelId="{D0D79401-3EDD-47F6-8C8B-DCBCD671FA03}" type="presOf" srcId="{1D10AC5C-1445-40FF-8FE5-DCEF70181746}" destId="{1772764F-17FC-4C8C-834F-E7E2C99BCE83}" srcOrd="0" destOrd="0" presId="urn:microsoft.com/office/officeart/2005/8/layout/hList3"/>
    <dgm:cxn modelId="{A53C889C-5CD5-4C33-87F4-33E16B6BA27C}" srcId="{9AFAB8B6-60C3-4627-9199-716A933479A3}" destId="{4832547F-C43C-47B0-835A-4595D7B26810}" srcOrd="0" destOrd="0" parTransId="{09D9428F-C463-46F9-A901-F3888BFA12F5}" sibTransId="{1832F90F-26B5-44CA-9C16-2AA0494C7575}"/>
    <dgm:cxn modelId="{FCBEB1F5-056E-41F8-BE1C-20E07417D140}" srcId="{4832547F-C43C-47B0-835A-4595D7B26810}" destId="{1D10AC5C-1445-40FF-8FE5-DCEF70181746}" srcOrd="1" destOrd="0" parTransId="{997F1E66-533C-4E84-960A-7625936E8F32}" sibTransId="{7D16B0AA-2408-49C5-AE17-9B27EB8DD947}"/>
    <dgm:cxn modelId="{2194FBF8-3F9F-4510-96EE-FFB00C737543}" type="presOf" srcId="{9AFAB8B6-60C3-4627-9199-716A933479A3}" destId="{047F4EF6-4D0E-432C-859A-CC25C8FB6D1F}" srcOrd="0" destOrd="0" presId="urn:microsoft.com/office/officeart/2005/8/layout/hList3"/>
    <dgm:cxn modelId="{D73E18B0-374F-455B-8FC0-92BD4ED48E5D}" srcId="{4832547F-C43C-47B0-835A-4595D7B26810}" destId="{21887DEB-C2F1-4C1D-86FA-AD9DD7A8240A}" srcOrd="0" destOrd="0" parTransId="{18BFD6F4-DA08-49DA-B1AF-FCAF0FED868E}" sibTransId="{6915173A-C13E-48F1-B430-CB3233053CCA}"/>
    <dgm:cxn modelId="{1E8B6015-677F-4888-B033-D3F3685CEC49}" type="presOf" srcId="{4832547F-C43C-47B0-835A-4595D7B26810}" destId="{2C9E3067-7EE1-406E-BAB5-2BB44EBB7A49}" srcOrd="0" destOrd="0" presId="urn:microsoft.com/office/officeart/2005/8/layout/hList3"/>
    <dgm:cxn modelId="{4EC44E18-C869-4DC6-A329-B9CCA31B6F98}" type="presParOf" srcId="{047F4EF6-4D0E-432C-859A-CC25C8FB6D1F}" destId="{2C9E3067-7EE1-406E-BAB5-2BB44EBB7A49}" srcOrd="0" destOrd="0" presId="urn:microsoft.com/office/officeart/2005/8/layout/hList3"/>
    <dgm:cxn modelId="{5C06D053-7784-4233-BAC0-45E4EC640898}" type="presParOf" srcId="{047F4EF6-4D0E-432C-859A-CC25C8FB6D1F}" destId="{30A6887D-5281-40A1-B9D2-F4204502BBDA}" srcOrd="1" destOrd="0" presId="urn:microsoft.com/office/officeart/2005/8/layout/hList3"/>
    <dgm:cxn modelId="{175B5252-348C-4CB6-AA1D-2C4A275B7E37}" type="presParOf" srcId="{30A6887D-5281-40A1-B9D2-F4204502BBDA}" destId="{4D7F2167-58FE-4490-A3AB-137EAD4E3D55}" srcOrd="0" destOrd="0" presId="urn:microsoft.com/office/officeart/2005/8/layout/hList3"/>
    <dgm:cxn modelId="{C501AAB2-7CE1-45B0-9271-513185219C16}" type="presParOf" srcId="{30A6887D-5281-40A1-B9D2-F4204502BBDA}" destId="{1772764F-17FC-4C8C-834F-E7E2C99BCE83}" srcOrd="1" destOrd="0" presId="urn:microsoft.com/office/officeart/2005/8/layout/hList3"/>
    <dgm:cxn modelId="{434977EF-8DC6-46B5-BE79-473EFFBF08EA}" type="presParOf" srcId="{30A6887D-5281-40A1-B9D2-F4204502BBDA}" destId="{674ED9AF-AC60-46A2-9C0E-98FBF53BDDD2}" srcOrd="2" destOrd="0" presId="urn:microsoft.com/office/officeart/2005/8/layout/hList3"/>
    <dgm:cxn modelId="{213F704B-E720-4D05-980A-C9AAC4CB29F2}" type="presParOf" srcId="{047F4EF6-4D0E-432C-859A-CC25C8FB6D1F}" destId="{EE378A20-4DFE-4568-B8A5-C1BE3DFE5795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59703B-F1FF-40D3-96E0-49C0B692CB4B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D9720244-DFA1-40B6-9CAD-1B90D96F9DF3}">
      <dgm:prSet phldrT="[Texte]" phldr="1"/>
      <dgm:spPr/>
      <dgm:t>
        <a:bodyPr/>
        <a:lstStyle/>
        <a:p>
          <a:endParaRPr lang="fr-FR"/>
        </a:p>
      </dgm:t>
    </dgm:pt>
    <dgm:pt modelId="{FE7FBD88-22B3-4B02-A3B3-02498365D0F3}" type="parTrans" cxnId="{51B1CA98-927D-4DAC-8F62-03F2C9D253C6}">
      <dgm:prSet/>
      <dgm:spPr/>
      <dgm:t>
        <a:bodyPr/>
        <a:lstStyle/>
        <a:p>
          <a:endParaRPr lang="fr-FR"/>
        </a:p>
      </dgm:t>
    </dgm:pt>
    <dgm:pt modelId="{6EC20BE9-788B-4BBD-ADC9-30E03324A23F}" type="sibTrans" cxnId="{51B1CA98-927D-4DAC-8F62-03F2C9D253C6}">
      <dgm:prSet/>
      <dgm:spPr/>
      <dgm:t>
        <a:bodyPr/>
        <a:lstStyle/>
        <a:p>
          <a:endParaRPr lang="fr-FR"/>
        </a:p>
      </dgm:t>
    </dgm:pt>
    <dgm:pt modelId="{15EFB0AE-3272-4C3D-A410-ACF987F52792}">
      <dgm:prSet phldrT="[Texte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ln>
          <a:noFill/>
        </a:ln>
      </dgm:spPr>
      <dgm:t>
        <a:bodyPr/>
        <a:lstStyle/>
        <a:p>
          <a:r>
            <a:rPr lang="fr-FR" sz="2100" b="1" dirty="0" smtClean="0">
              <a:ln>
                <a:noFill/>
              </a:ln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POLE ANIMATION ET FORMATION</a:t>
          </a:r>
        </a:p>
        <a:p>
          <a:r>
            <a:rPr lang="fr-FR" sz="19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Cédric SEIGNEURET</a:t>
          </a:r>
          <a:endParaRPr lang="fr-FR" sz="19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1B326C09-4E3A-4E54-84E1-DAC5EC1D6D6B}" type="parTrans" cxnId="{FDB137FA-9E64-4364-9746-5FF0A8993662}">
      <dgm:prSet/>
      <dgm:spPr/>
      <dgm:t>
        <a:bodyPr/>
        <a:lstStyle/>
        <a:p>
          <a:endParaRPr lang="fr-FR"/>
        </a:p>
      </dgm:t>
    </dgm:pt>
    <dgm:pt modelId="{867779D1-C600-43B1-8385-4714A82C9C82}" type="sibTrans" cxnId="{FDB137FA-9E64-4364-9746-5FF0A8993662}">
      <dgm:prSet/>
      <dgm:spPr/>
      <dgm:t>
        <a:bodyPr/>
        <a:lstStyle/>
        <a:p>
          <a:endParaRPr lang="fr-FR"/>
        </a:p>
      </dgm:t>
    </dgm:pt>
    <dgm:pt modelId="{468CAB34-8327-4DC4-AD53-4CF6CD9758A1}">
      <dgm:prSet phldrT="[Texte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ln>
          <a:noFill/>
        </a:ln>
      </dgm:spPr>
      <dgm:t>
        <a:bodyPr/>
        <a:lstStyle/>
        <a:p>
          <a:r>
            <a:rPr lang="fr-FR" sz="2100" b="1" dirty="0" smtClean="0">
              <a:ln>
                <a:noFill/>
              </a:ln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POLE TECHNIQUE</a:t>
          </a:r>
        </a:p>
        <a:p>
          <a:endParaRPr lang="fr-FR" sz="1400" b="1" dirty="0" smtClean="0">
            <a:ln>
              <a:noFill/>
            </a:ln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r>
            <a:rPr lang="fr-FR" sz="19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Romain VALLET</a:t>
          </a:r>
        </a:p>
      </dgm:t>
    </dgm:pt>
    <dgm:pt modelId="{69173F4C-726F-4617-8443-A55D3ED939A2}" type="parTrans" cxnId="{E3CF3420-796B-4088-AE69-617D3F489300}">
      <dgm:prSet/>
      <dgm:spPr/>
      <dgm:t>
        <a:bodyPr/>
        <a:lstStyle/>
        <a:p>
          <a:endParaRPr lang="fr-FR"/>
        </a:p>
      </dgm:t>
    </dgm:pt>
    <dgm:pt modelId="{1CB0D230-8A8E-4DAD-A508-2B7DF3683C31}" type="sibTrans" cxnId="{E3CF3420-796B-4088-AE69-617D3F489300}">
      <dgm:prSet/>
      <dgm:spPr/>
      <dgm:t>
        <a:bodyPr/>
        <a:lstStyle/>
        <a:p>
          <a:endParaRPr lang="fr-FR"/>
        </a:p>
      </dgm:t>
    </dgm:pt>
    <dgm:pt modelId="{C68DCDC6-2409-4E6E-9730-D050520167E4}">
      <dgm:prSet phldrT="[Texte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ln>
          <a:noFill/>
        </a:ln>
      </dgm:spPr>
      <dgm:t>
        <a:bodyPr/>
        <a:lstStyle/>
        <a:p>
          <a:r>
            <a:rPr lang="fr-FR" sz="2100" b="1" dirty="0" smtClean="0">
              <a:ln>
                <a:noFill/>
              </a:ln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POLE ADMINISTRATIF ET FINANCIER</a:t>
          </a:r>
        </a:p>
        <a:p>
          <a:r>
            <a:rPr lang="fr-FR" sz="19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Laurence GILLAIZEAU</a:t>
          </a:r>
          <a:endParaRPr lang="fr-FR" sz="19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425CAB49-839A-424F-B3F6-96B910E8384B}" type="parTrans" cxnId="{8CE31079-D0E2-48DB-B66C-864E8E215CF5}">
      <dgm:prSet/>
      <dgm:spPr/>
      <dgm:t>
        <a:bodyPr/>
        <a:lstStyle/>
        <a:p>
          <a:endParaRPr lang="fr-FR"/>
        </a:p>
      </dgm:t>
    </dgm:pt>
    <dgm:pt modelId="{917F0A61-6B42-4CD1-9DF5-48E8B78A6243}" type="sibTrans" cxnId="{8CE31079-D0E2-48DB-B66C-864E8E215CF5}">
      <dgm:prSet/>
      <dgm:spPr/>
      <dgm:t>
        <a:bodyPr/>
        <a:lstStyle/>
        <a:p>
          <a:endParaRPr lang="fr-FR"/>
        </a:p>
      </dgm:t>
    </dgm:pt>
    <dgm:pt modelId="{419D3FD0-47DA-4626-A972-60CFB941191F}">
      <dgm:prSet phldrT="[Texte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ln>
          <a:noFill/>
        </a:ln>
      </dgm:spPr>
      <dgm:t>
        <a:bodyPr/>
        <a:lstStyle/>
        <a:p>
          <a:r>
            <a:rPr lang="fr-FR" sz="2100" b="1" dirty="0" smtClean="0">
              <a:ln>
                <a:noFill/>
              </a:ln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POLE TECHNIQUE</a:t>
          </a:r>
        </a:p>
        <a:p>
          <a:r>
            <a:rPr lang="fr-FR" sz="19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Annie YOU - MOREAU</a:t>
          </a:r>
          <a:endParaRPr lang="fr-FR" sz="19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gm:t>
    </dgm:pt>
    <dgm:pt modelId="{0A417150-D679-4101-9BEA-A0147468AAED}" type="parTrans" cxnId="{36C7339A-243B-4797-956B-D02FA4C0F12D}">
      <dgm:prSet/>
      <dgm:spPr/>
      <dgm:t>
        <a:bodyPr/>
        <a:lstStyle/>
        <a:p>
          <a:endParaRPr lang="fr-FR"/>
        </a:p>
      </dgm:t>
    </dgm:pt>
    <dgm:pt modelId="{4236EF09-9B79-4707-802E-35918B49BB39}" type="sibTrans" cxnId="{36C7339A-243B-4797-956B-D02FA4C0F12D}">
      <dgm:prSet/>
      <dgm:spPr/>
      <dgm:t>
        <a:bodyPr/>
        <a:lstStyle/>
        <a:p>
          <a:endParaRPr lang="fr-FR"/>
        </a:p>
      </dgm:t>
    </dgm:pt>
    <dgm:pt modelId="{B8B8A4E6-0C6F-41BC-BB50-282503B53466}" type="pres">
      <dgm:prSet presAssocID="{9859703B-F1FF-40D3-96E0-49C0B692CB4B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E68D294D-4EC9-4A02-B3B2-E7075D69D71E}" type="pres">
      <dgm:prSet presAssocID="{9859703B-F1FF-40D3-96E0-49C0B692CB4B}" presName="matrix" presStyleCnt="0"/>
      <dgm:spPr/>
    </dgm:pt>
    <dgm:pt modelId="{8FF499C1-5FF7-4508-B63A-48A0307E3B21}" type="pres">
      <dgm:prSet presAssocID="{9859703B-F1FF-40D3-96E0-49C0B692CB4B}" presName="tile1" presStyleLbl="node1" presStyleIdx="0" presStyleCnt="4"/>
      <dgm:spPr/>
      <dgm:t>
        <a:bodyPr/>
        <a:lstStyle/>
        <a:p>
          <a:endParaRPr lang="fr-FR"/>
        </a:p>
      </dgm:t>
    </dgm:pt>
    <dgm:pt modelId="{ADF50E9F-E9D0-42A2-8908-DFA24FE9A46F}" type="pres">
      <dgm:prSet presAssocID="{9859703B-F1FF-40D3-96E0-49C0B692CB4B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0BDCAA1-292F-460A-918F-E8F2C9974FB2}" type="pres">
      <dgm:prSet presAssocID="{9859703B-F1FF-40D3-96E0-49C0B692CB4B}" presName="tile2" presStyleLbl="node1" presStyleIdx="1" presStyleCnt="4"/>
      <dgm:spPr/>
      <dgm:t>
        <a:bodyPr/>
        <a:lstStyle/>
        <a:p>
          <a:endParaRPr lang="fr-FR"/>
        </a:p>
      </dgm:t>
    </dgm:pt>
    <dgm:pt modelId="{935536F4-4BB2-46CD-83C5-7245EE8BC8D8}" type="pres">
      <dgm:prSet presAssocID="{9859703B-F1FF-40D3-96E0-49C0B692CB4B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832A1DB-BACD-47AD-9B5B-D26BC9AA0BB1}" type="pres">
      <dgm:prSet presAssocID="{9859703B-F1FF-40D3-96E0-49C0B692CB4B}" presName="tile3" presStyleLbl="node1" presStyleIdx="2" presStyleCnt="4"/>
      <dgm:spPr/>
      <dgm:t>
        <a:bodyPr/>
        <a:lstStyle/>
        <a:p>
          <a:endParaRPr lang="fr-FR"/>
        </a:p>
      </dgm:t>
    </dgm:pt>
    <dgm:pt modelId="{87309A60-9806-4B12-A674-AB7437B836AB}" type="pres">
      <dgm:prSet presAssocID="{9859703B-F1FF-40D3-96E0-49C0B692CB4B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DC7C3A8-060C-4A3F-A9B9-7C426937F6C6}" type="pres">
      <dgm:prSet presAssocID="{9859703B-F1FF-40D3-96E0-49C0B692CB4B}" presName="tile4" presStyleLbl="node1" presStyleIdx="3" presStyleCnt="4"/>
      <dgm:spPr/>
      <dgm:t>
        <a:bodyPr/>
        <a:lstStyle/>
        <a:p>
          <a:endParaRPr lang="fr-FR"/>
        </a:p>
      </dgm:t>
    </dgm:pt>
    <dgm:pt modelId="{C8365848-3C6D-4F02-93E8-E95D06E3B665}" type="pres">
      <dgm:prSet presAssocID="{9859703B-F1FF-40D3-96E0-49C0B692CB4B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EA363DF-8E2A-4A62-A461-D8445EBC1DE1}" type="pres">
      <dgm:prSet presAssocID="{9859703B-F1FF-40D3-96E0-49C0B692CB4B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fr-FR"/>
        </a:p>
      </dgm:t>
    </dgm:pt>
  </dgm:ptLst>
  <dgm:cxnLst>
    <dgm:cxn modelId="{8CE31079-D0E2-48DB-B66C-864E8E215CF5}" srcId="{D9720244-DFA1-40B6-9CAD-1B90D96F9DF3}" destId="{C68DCDC6-2409-4E6E-9730-D050520167E4}" srcOrd="2" destOrd="0" parTransId="{425CAB49-839A-424F-B3F6-96B910E8384B}" sibTransId="{917F0A61-6B42-4CD1-9DF5-48E8B78A6243}"/>
    <dgm:cxn modelId="{01A6083C-9A75-4965-8A17-49F8A2A669A3}" type="presOf" srcId="{D9720244-DFA1-40B6-9CAD-1B90D96F9DF3}" destId="{3EA363DF-8E2A-4A62-A461-D8445EBC1DE1}" srcOrd="0" destOrd="0" presId="urn:microsoft.com/office/officeart/2005/8/layout/matrix1"/>
    <dgm:cxn modelId="{E3CF3420-796B-4088-AE69-617D3F489300}" srcId="{D9720244-DFA1-40B6-9CAD-1B90D96F9DF3}" destId="{468CAB34-8327-4DC4-AD53-4CF6CD9758A1}" srcOrd="1" destOrd="0" parTransId="{69173F4C-726F-4617-8443-A55D3ED939A2}" sibTransId="{1CB0D230-8A8E-4DAD-A508-2B7DF3683C31}"/>
    <dgm:cxn modelId="{6543328C-8BDF-4862-A86E-8FF34F8830AC}" type="presOf" srcId="{C68DCDC6-2409-4E6E-9730-D050520167E4}" destId="{87309A60-9806-4B12-A674-AB7437B836AB}" srcOrd="1" destOrd="0" presId="urn:microsoft.com/office/officeart/2005/8/layout/matrix1"/>
    <dgm:cxn modelId="{5AC53260-C15B-4D72-AB5F-733DA19B3350}" type="presOf" srcId="{468CAB34-8327-4DC4-AD53-4CF6CD9758A1}" destId="{935536F4-4BB2-46CD-83C5-7245EE8BC8D8}" srcOrd="1" destOrd="0" presId="urn:microsoft.com/office/officeart/2005/8/layout/matrix1"/>
    <dgm:cxn modelId="{A282AE1B-87B8-4E2C-A68C-367E6846F7AC}" type="presOf" srcId="{419D3FD0-47DA-4626-A972-60CFB941191F}" destId="{3DC7C3A8-060C-4A3F-A9B9-7C426937F6C6}" srcOrd="0" destOrd="0" presId="urn:microsoft.com/office/officeart/2005/8/layout/matrix1"/>
    <dgm:cxn modelId="{51B1CA98-927D-4DAC-8F62-03F2C9D253C6}" srcId="{9859703B-F1FF-40D3-96E0-49C0B692CB4B}" destId="{D9720244-DFA1-40B6-9CAD-1B90D96F9DF3}" srcOrd="0" destOrd="0" parTransId="{FE7FBD88-22B3-4B02-A3B3-02498365D0F3}" sibTransId="{6EC20BE9-788B-4BBD-ADC9-30E03324A23F}"/>
    <dgm:cxn modelId="{F336220E-6078-419D-8B16-77216530848B}" type="presOf" srcId="{15EFB0AE-3272-4C3D-A410-ACF987F52792}" destId="{8FF499C1-5FF7-4508-B63A-48A0307E3B21}" srcOrd="0" destOrd="0" presId="urn:microsoft.com/office/officeart/2005/8/layout/matrix1"/>
    <dgm:cxn modelId="{44BC5D03-9FCA-43B6-AE39-C107DC492CD6}" type="presOf" srcId="{15EFB0AE-3272-4C3D-A410-ACF987F52792}" destId="{ADF50E9F-E9D0-42A2-8908-DFA24FE9A46F}" srcOrd="1" destOrd="0" presId="urn:microsoft.com/office/officeart/2005/8/layout/matrix1"/>
    <dgm:cxn modelId="{D5156831-A3A9-443F-A6C6-EA76A7C52208}" type="presOf" srcId="{C68DCDC6-2409-4E6E-9730-D050520167E4}" destId="{2832A1DB-BACD-47AD-9B5B-D26BC9AA0BB1}" srcOrd="0" destOrd="0" presId="urn:microsoft.com/office/officeart/2005/8/layout/matrix1"/>
    <dgm:cxn modelId="{FDB137FA-9E64-4364-9746-5FF0A8993662}" srcId="{D9720244-DFA1-40B6-9CAD-1B90D96F9DF3}" destId="{15EFB0AE-3272-4C3D-A410-ACF987F52792}" srcOrd="0" destOrd="0" parTransId="{1B326C09-4E3A-4E54-84E1-DAC5EC1D6D6B}" sibTransId="{867779D1-C600-43B1-8385-4714A82C9C82}"/>
    <dgm:cxn modelId="{36C7339A-243B-4797-956B-D02FA4C0F12D}" srcId="{D9720244-DFA1-40B6-9CAD-1B90D96F9DF3}" destId="{419D3FD0-47DA-4626-A972-60CFB941191F}" srcOrd="3" destOrd="0" parTransId="{0A417150-D679-4101-9BEA-A0147468AAED}" sibTransId="{4236EF09-9B79-4707-802E-35918B49BB39}"/>
    <dgm:cxn modelId="{C3C875D7-BCC0-4EC5-89B7-A22BB93B4ED0}" type="presOf" srcId="{468CAB34-8327-4DC4-AD53-4CF6CD9758A1}" destId="{00BDCAA1-292F-460A-918F-E8F2C9974FB2}" srcOrd="0" destOrd="0" presId="urn:microsoft.com/office/officeart/2005/8/layout/matrix1"/>
    <dgm:cxn modelId="{9B33791A-E400-4312-800C-C83D25094070}" type="presOf" srcId="{9859703B-F1FF-40D3-96E0-49C0B692CB4B}" destId="{B8B8A4E6-0C6F-41BC-BB50-282503B53466}" srcOrd="0" destOrd="0" presId="urn:microsoft.com/office/officeart/2005/8/layout/matrix1"/>
    <dgm:cxn modelId="{BAB38D3D-A9AE-4CFA-919F-1C640359CE2C}" type="presOf" srcId="{419D3FD0-47DA-4626-A972-60CFB941191F}" destId="{C8365848-3C6D-4F02-93E8-E95D06E3B665}" srcOrd="1" destOrd="0" presId="urn:microsoft.com/office/officeart/2005/8/layout/matrix1"/>
    <dgm:cxn modelId="{BAF58063-5A29-4E93-A26C-B5BA18F483BB}" type="presParOf" srcId="{B8B8A4E6-0C6F-41BC-BB50-282503B53466}" destId="{E68D294D-4EC9-4A02-B3B2-E7075D69D71E}" srcOrd="0" destOrd="0" presId="urn:microsoft.com/office/officeart/2005/8/layout/matrix1"/>
    <dgm:cxn modelId="{DB9F40BA-B5B6-4002-B190-5D27D7994B6A}" type="presParOf" srcId="{E68D294D-4EC9-4A02-B3B2-E7075D69D71E}" destId="{8FF499C1-5FF7-4508-B63A-48A0307E3B21}" srcOrd="0" destOrd="0" presId="urn:microsoft.com/office/officeart/2005/8/layout/matrix1"/>
    <dgm:cxn modelId="{223AFA71-71D8-4A7A-AA6E-85C3481B9A3E}" type="presParOf" srcId="{E68D294D-4EC9-4A02-B3B2-E7075D69D71E}" destId="{ADF50E9F-E9D0-42A2-8908-DFA24FE9A46F}" srcOrd="1" destOrd="0" presId="urn:microsoft.com/office/officeart/2005/8/layout/matrix1"/>
    <dgm:cxn modelId="{F50D5EF3-C217-4A68-B2A0-0CB3045AB9ED}" type="presParOf" srcId="{E68D294D-4EC9-4A02-B3B2-E7075D69D71E}" destId="{00BDCAA1-292F-460A-918F-E8F2C9974FB2}" srcOrd="2" destOrd="0" presId="urn:microsoft.com/office/officeart/2005/8/layout/matrix1"/>
    <dgm:cxn modelId="{2474EF59-C969-4504-AEDB-2A77894ECD7A}" type="presParOf" srcId="{E68D294D-4EC9-4A02-B3B2-E7075D69D71E}" destId="{935536F4-4BB2-46CD-83C5-7245EE8BC8D8}" srcOrd="3" destOrd="0" presId="urn:microsoft.com/office/officeart/2005/8/layout/matrix1"/>
    <dgm:cxn modelId="{CF966CAD-3677-4CCD-A2E4-550D7C9F9943}" type="presParOf" srcId="{E68D294D-4EC9-4A02-B3B2-E7075D69D71E}" destId="{2832A1DB-BACD-47AD-9B5B-D26BC9AA0BB1}" srcOrd="4" destOrd="0" presId="urn:microsoft.com/office/officeart/2005/8/layout/matrix1"/>
    <dgm:cxn modelId="{B24A6B16-C73D-47D4-9AD2-F17A2E8838A9}" type="presParOf" srcId="{E68D294D-4EC9-4A02-B3B2-E7075D69D71E}" destId="{87309A60-9806-4B12-A674-AB7437B836AB}" srcOrd="5" destOrd="0" presId="urn:microsoft.com/office/officeart/2005/8/layout/matrix1"/>
    <dgm:cxn modelId="{72415FA1-6157-404F-A487-E9895B2B8085}" type="presParOf" srcId="{E68D294D-4EC9-4A02-B3B2-E7075D69D71E}" destId="{3DC7C3A8-060C-4A3F-A9B9-7C426937F6C6}" srcOrd="6" destOrd="0" presId="urn:microsoft.com/office/officeart/2005/8/layout/matrix1"/>
    <dgm:cxn modelId="{EA2760FA-5C86-406E-82FF-1D020FC8AE60}" type="presParOf" srcId="{E68D294D-4EC9-4A02-B3B2-E7075D69D71E}" destId="{C8365848-3C6D-4F02-93E8-E95D06E3B665}" srcOrd="7" destOrd="0" presId="urn:microsoft.com/office/officeart/2005/8/layout/matrix1"/>
    <dgm:cxn modelId="{A4605286-BF57-49B7-8E8C-405B2E15DAED}" type="presParOf" srcId="{B8B8A4E6-0C6F-41BC-BB50-282503B53466}" destId="{3EA363DF-8E2A-4A62-A461-D8445EBC1DE1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E5EF899-344F-4B62-853C-280AA106943A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AC8FB242-5120-437C-88F4-961C09BB9864}">
      <dgm:prSet phldrT="[Texte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chemeClr val="accent5">
                <a:shade val="51000"/>
                <a:satMod val="130000"/>
                <a:alpha val="7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</a:gradFill>
        <a:ln>
          <a:noFill/>
        </a:ln>
      </dgm:spPr>
      <dgm:t>
        <a:bodyPr/>
        <a:lstStyle/>
        <a:p>
          <a:pPr algn="l"/>
          <a:r>
            <a:rPr lang="fr-FR" sz="3600" b="1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PRODUIRE</a:t>
          </a:r>
          <a:endParaRPr lang="fr-FR" sz="3600" b="1" dirty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F19349C-4298-41F8-8327-84D255DC29E8}" type="parTrans" cxnId="{6BA40D3B-BF48-4091-8BD8-E6F8F91224E5}">
      <dgm:prSet/>
      <dgm:spPr/>
      <dgm:t>
        <a:bodyPr/>
        <a:lstStyle/>
        <a:p>
          <a:endParaRPr lang="fr-FR"/>
        </a:p>
      </dgm:t>
    </dgm:pt>
    <dgm:pt modelId="{1BCA2ADA-C1B5-4B38-AA49-723490676972}" type="sibTrans" cxnId="{6BA40D3B-BF48-4091-8BD8-E6F8F91224E5}">
      <dgm:prSet/>
      <dgm:spPr/>
      <dgm:t>
        <a:bodyPr/>
        <a:lstStyle/>
        <a:p>
          <a:endParaRPr lang="fr-FR"/>
        </a:p>
      </dgm:t>
    </dgm:pt>
    <dgm:pt modelId="{B2698169-FEFB-4643-B38A-168C60C3D3AB}">
      <dgm:prSet phldrT="[Texte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chemeClr val="accent5">
                <a:shade val="51000"/>
                <a:satMod val="130000"/>
                <a:alpha val="7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</a:gradFill>
        <a:ln>
          <a:noFill/>
        </a:ln>
      </dgm:spPr>
      <dgm:t>
        <a:bodyPr/>
        <a:lstStyle/>
        <a:p>
          <a:pPr algn="l"/>
          <a:r>
            <a:rPr lang="fr-FR" sz="2600" b="1" dirty="0" smtClean="0"/>
            <a:t>Une banque de données géographiques</a:t>
          </a:r>
          <a:endParaRPr lang="fr-FR" sz="2600" b="1" dirty="0"/>
        </a:p>
      </dgm:t>
    </dgm:pt>
    <dgm:pt modelId="{24167DD5-40D6-4053-82A2-661503B655DD}" type="parTrans" cxnId="{8AF2ED19-D84C-4D6C-83A4-8149895E54E2}">
      <dgm:prSet/>
      <dgm:spPr/>
      <dgm:t>
        <a:bodyPr/>
        <a:lstStyle/>
        <a:p>
          <a:endParaRPr lang="fr-FR"/>
        </a:p>
      </dgm:t>
    </dgm:pt>
    <dgm:pt modelId="{FA45C86F-E70B-48A2-A5E3-17E740C458FD}" type="sibTrans" cxnId="{8AF2ED19-D84C-4D6C-83A4-8149895E54E2}">
      <dgm:prSet/>
      <dgm:spPr/>
      <dgm:t>
        <a:bodyPr/>
        <a:lstStyle/>
        <a:p>
          <a:endParaRPr lang="fr-FR"/>
        </a:p>
      </dgm:t>
    </dgm:pt>
    <dgm:pt modelId="{B48122A2-38DF-40DC-B693-66FF67E60BFC}">
      <dgm:prSet phldrT="[Texte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chemeClr val="accent6">
                <a:shade val="51000"/>
                <a:satMod val="130000"/>
                <a:alpha val="7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</a:gradFill>
      </dgm:spPr>
      <dgm:t>
        <a:bodyPr anchor="t"/>
        <a:lstStyle/>
        <a:p>
          <a:r>
            <a:rPr lang="fr-FR" sz="3600" b="1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DIFFUSER</a:t>
          </a:r>
          <a:endParaRPr lang="fr-FR" sz="2800" dirty="0">
            <a:ln>
              <a:noFill/>
            </a:ln>
            <a:solidFill>
              <a:schemeClr val="tx1"/>
            </a:solidFill>
          </a:endParaRPr>
        </a:p>
      </dgm:t>
    </dgm:pt>
    <dgm:pt modelId="{857106D5-B2C2-4DBA-885B-DDBC128D0EA1}" type="parTrans" cxnId="{6C0E1612-C3F7-47E1-85EC-A919B1296269}">
      <dgm:prSet/>
      <dgm:spPr/>
      <dgm:t>
        <a:bodyPr/>
        <a:lstStyle/>
        <a:p>
          <a:endParaRPr lang="fr-FR"/>
        </a:p>
      </dgm:t>
    </dgm:pt>
    <dgm:pt modelId="{4F96FA64-2200-4E63-88C2-3946775C05E5}" type="sibTrans" cxnId="{6C0E1612-C3F7-47E1-85EC-A919B1296269}">
      <dgm:prSet/>
      <dgm:spPr/>
      <dgm:t>
        <a:bodyPr/>
        <a:lstStyle/>
        <a:p>
          <a:endParaRPr lang="fr-FR"/>
        </a:p>
      </dgm:t>
    </dgm:pt>
    <dgm:pt modelId="{09DAC45C-7C09-44CA-A5F0-22B3171DC825}">
      <dgm:prSet phldrT="[Texte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chemeClr val="accent4">
                <a:shade val="51000"/>
                <a:satMod val="130000"/>
                <a:alpha val="7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</a:gradFill>
      </dgm:spPr>
      <dgm:t>
        <a:bodyPr/>
        <a:lstStyle/>
        <a:p>
          <a:pPr algn="l">
            <a:lnSpc>
              <a:spcPct val="100000"/>
            </a:lnSpc>
            <a:spcAft>
              <a:spcPts val="0"/>
            </a:spcAft>
          </a:pPr>
          <a:r>
            <a:rPr lang="fr-FR" sz="3600" b="1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FORMER et </a:t>
          </a:r>
        </a:p>
        <a:p>
          <a:pPr algn="l">
            <a:lnSpc>
              <a:spcPct val="100000"/>
            </a:lnSpc>
            <a:spcAft>
              <a:spcPts val="0"/>
            </a:spcAft>
          </a:pPr>
          <a:r>
            <a:rPr lang="fr-FR" sz="3600" b="1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ANIMER</a:t>
          </a:r>
          <a:endParaRPr lang="fr-FR" sz="3600" b="1" dirty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220E1F-B359-4372-BA4E-FA1515881144}" type="parTrans" cxnId="{C91A8B14-BC9F-4680-9F3E-3AA0C3954301}">
      <dgm:prSet/>
      <dgm:spPr/>
      <dgm:t>
        <a:bodyPr/>
        <a:lstStyle/>
        <a:p>
          <a:endParaRPr lang="fr-FR"/>
        </a:p>
      </dgm:t>
    </dgm:pt>
    <dgm:pt modelId="{A444448A-67CE-4F7D-953C-925823E62F67}" type="sibTrans" cxnId="{C91A8B14-BC9F-4680-9F3E-3AA0C3954301}">
      <dgm:prSet/>
      <dgm:spPr/>
      <dgm:t>
        <a:bodyPr/>
        <a:lstStyle/>
        <a:p>
          <a:endParaRPr lang="fr-FR"/>
        </a:p>
      </dgm:t>
    </dgm:pt>
    <dgm:pt modelId="{00784608-2CBB-4203-8E34-81A5DD3E5773}">
      <dgm:prSet phldrT="[Texte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chemeClr val="accent4">
                <a:shade val="51000"/>
                <a:satMod val="130000"/>
                <a:alpha val="7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</a:gradFill>
      </dgm:spPr>
      <dgm:t>
        <a:bodyPr/>
        <a:lstStyle/>
        <a:p>
          <a:pPr algn="l">
            <a:lnSpc>
              <a:spcPct val="90000"/>
            </a:lnSpc>
            <a:spcAft>
              <a:spcPct val="15000"/>
            </a:spcAft>
          </a:pPr>
          <a:r>
            <a:rPr lang="fr-FR" sz="2400" b="1" dirty="0" smtClean="0"/>
            <a:t>Former, informer   les élus et agents</a:t>
          </a:r>
          <a:endParaRPr lang="fr-FR" sz="2400" b="1" dirty="0"/>
        </a:p>
      </dgm:t>
    </dgm:pt>
    <dgm:pt modelId="{7BC4CF20-7FD5-42D4-8407-5E7CAB3C8CDC}" type="parTrans" cxnId="{9A870032-DB1B-4026-90CD-D0BB837A62C7}">
      <dgm:prSet/>
      <dgm:spPr/>
      <dgm:t>
        <a:bodyPr/>
        <a:lstStyle/>
        <a:p>
          <a:endParaRPr lang="fr-FR"/>
        </a:p>
      </dgm:t>
    </dgm:pt>
    <dgm:pt modelId="{2C0039F9-2A3D-4CE3-8245-8B9F84172E58}" type="sibTrans" cxnId="{9A870032-DB1B-4026-90CD-D0BB837A62C7}">
      <dgm:prSet/>
      <dgm:spPr/>
      <dgm:t>
        <a:bodyPr/>
        <a:lstStyle/>
        <a:p>
          <a:endParaRPr lang="fr-FR"/>
        </a:p>
      </dgm:t>
    </dgm:pt>
    <dgm:pt modelId="{2963AE50-946B-449C-A94A-F1D79A699545}">
      <dgm:prSet phldrT="[Texte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chemeClr val="accent4">
                <a:shade val="51000"/>
                <a:satMod val="130000"/>
                <a:alpha val="7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</a:gradFill>
      </dgm:spPr>
      <dgm:t>
        <a:bodyPr/>
        <a:lstStyle/>
        <a:p>
          <a:pPr algn="l">
            <a:lnSpc>
              <a:spcPct val="90000"/>
            </a:lnSpc>
            <a:spcAft>
              <a:spcPct val="15000"/>
            </a:spcAft>
          </a:pPr>
          <a:r>
            <a:rPr lang="fr-FR" sz="2400" b="1" dirty="0" smtClean="0"/>
            <a:t>Animer le réseau  correspondants SIG.</a:t>
          </a:r>
          <a:endParaRPr lang="fr-FR" sz="2400" b="1" dirty="0"/>
        </a:p>
      </dgm:t>
    </dgm:pt>
    <dgm:pt modelId="{CCB40AC8-CE12-43DE-9A52-74F4D2478B99}" type="parTrans" cxnId="{A35E4FBA-F458-405A-B717-3B2BD8672C25}">
      <dgm:prSet/>
      <dgm:spPr/>
      <dgm:t>
        <a:bodyPr/>
        <a:lstStyle/>
        <a:p>
          <a:endParaRPr lang="fr-FR"/>
        </a:p>
      </dgm:t>
    </dgm:pt>
    <dgm:pt modelId="{ED2CD5AE-B62E-4D17-9150-32618B1A1444}" type="sibTrans" cxnId="{A35E4FBA-F458-405A-B717-3B2BD8672C25}">
      <dgm:prSet/>
      <dgm:spPr/>
      <dgm:t>
        <a:bodyPr/>
        <a:lstStyle/>
        <a:p>
          <a:endParaRPr lang="fr-FR"/>
        </a:p>
      </dgm:t>
    </dgm:pt>
    <dgm:pt modelId="{EA28EEB1-EAB4-47B6-8C10-AE1DAC7D5084}">
      <dgm:prSet phldrT="[Texte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chemeClr val="accent5">
                <a:shade val="51000"/>
                <a:satMod val="130000"/>
                <a:alpha val="7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</a:gradFill>
        <a:ln>
          <a:noFill/>
        </a:ln>
      </dgm:spPr>
      <dgm:t>
        <a:bodyPr/>
        <a:lstStyle/>
        <a:p>
          <a:pPr algn="l"/>
          <a:r>
            <a:rPr lang="fr-FR" sz="2600" b="1" dirty="0" smtClean="0"/>
            <a:t>Des analyses de données géographique</a:t>
          </a:r>
          <a:endParaRPr lang="fr-FR" sz="2600" b="1" dirty="0"/>
        </a:p>
      </dgm:t>
    </dgm:pt>
    <dgm:pt modelId="{58BDA335-6FAB-4F54-9A1B-BAA51BDE546C}" type="parTrans" cxnId="{F1945A16-0646-43FF-9662-715BDBBC4D2A}">
      <dgm:prSet/>
      <dgm:spPr/>
      <dgm:t>
        <a:bodyPr/>
        <a:lstStyle/>
        <a:p>
          <a:endParaRPr lang="fr-FR"/>
        </a:p>
      </dgm:t>
    </dgm:pt>
    <dgm:pt modelId="{D799134D-9E35-49A9-8C44-4288129E36FB}" type="sibTrans" cxnId="{F1945A16-0646-43FF-9662-715BDBBC4D2A}">
      <dgm:prSet/>
      <dgm:spPr/>
      <dgm:t>
        <a:bodyPr/>
        <a:lstStyle/>
        <a:p>
          <a:endParaRPr lang="fr-FR"/>
        </a:p>
      </dgm:t>
    </dgm:pt>
    <dgm:pt modelId="{B5882A74-1D72-40A7-8AB8-F013F6AFCB52}">
      <dgm:prSet phldrT="[Texte]" custT="1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chemeClr val="accent5">
                <a:shade val="51000"/>
                <a:satMod val="130000"/>
                <a:alpha val="7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</a:gradFill>
        <a:ln>
          <a:noFill/>
        </a:ln>
      </dgm:spPr>
      <dgm:t>
        <a:bodyPr/>
        <a:lstStyle/>
        <a:p>
          <a:pPr algn="l"/>
          <a:endParaRPr lang="fr-FR" sz="2800" dirty="0"/>
        </a:p>
      </dgm:t>
    </dgm:pt>
    <dgm:pt modelId="{C1DEFDCF-FDEF-4568-AF13-031E7A1B3F0A}" type="parTrans" cxnId="{4374425A-C47F-4AC3-B3D1-D7392D05C667}">
      <dgm:prSet/>
      <dgm:spPr/>
      <dgm:t>
        <a:bodyPr/>
        <a:lstStyle/>
        <a:p>
          <a:endParaRPr lang="fr-FR"/>
        </a:p>
      </dgm:t>
    </dgm:pt>
    <dgm:pt modelId="{00960F10-3608-4E49-9861-C0F884D085B5}" type="sibTrans" cxnId="{4374425A-C47F-4AC3-B3D1-D7392D05C667}">
      <dgm:prSet/>
      <dgm:spPr/>
      <dgm:t>
        <a:bodyPr/>
        <a:lstStyle/>
        <a:p>
          <a:endParaRPr lang="fr-FR"/>
        </a:p>
      </dgm:t>
    </dgm:pt>
    <dgm:pt modelId="{75ED2CCD-0CDC-4EA7-88EA-F32F8B15276C}">
      <dgm:prSet phldrT="[Texte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chemeClr val="accent6">
                <a:shade val="51000"/>
                <a:satMod val="130000"/>
                <a:alpha val="7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</a:gradFill>
      </dgm:spPr>
      <dgm:t>
        <a:bodyPr anchor="t"/>
        <a:lstStyle/>
        <a:p>
          <a:r>
            <a:rPr lang="fr-FR" sz="2800" b="1" dirty="0" smtClean="0"/>
            <a:t>Des données</a:t>
          </a:r>
          <a:endParaRPr lang="fr-FR" sz="2800" b="1" dirty="0"/>
        </a:p>
      </dgm:t>
    </dgm:pt>
    <dgm:pt modelId="{24D07B22-D70D-4471-8965-6125A326B575}" type="parTrans" cxnId="{A0BC6497-5456-400D-8486-14E991511AC9}">
      <dgm:prSet/>
      <dgm:spPr/>
      <dgm:t>
        <a:bodyPr/>
        <a:lstStyle/>
        <a:p>
          <a:endParaRPr lang="fr-FR"/>
        </a:p>
      </dgm:t>
    </dgm:pt>
    <dgm:pt modelId="{CC1BD3E8-52E2-465C-B76D-A767BC0EFCF7}" type="sibTrans" cxnId="{A0BC6497-5456-400D-8486-14E991511AC9}">
      <dgm:prSet/>
      <dgm:spPr/>
      <dgm:t>
        <a:bodyPr/>
        <a:lstStyle/>
        <a:p>
          <a:endParaRPr lang="fr-FR"/>
        </a:p>
      </dgm:t>
    </dgm:pt>
    <dgm:pt modelId="{02766645-4B3C-4113-B16D-9BD185FECD1E}">
      <dgm:prSet phldrT="[Texte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chemeClr val="accent6">
                <a:shade val="51000"/>
                <a:satMod val="130000"/>
                <a:alpha val="7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</a:gradFill>
      </dgm:spPr>
      <dgm:t>
        <a:bodyPr anchor="t"/>
        <a:lstStyle/>
        <a:p>
          <a:r>
            <a:rPr lang="fr-FR" sz="2600" b="1" dirty="0" smtClean="0"/>
            <a:t>Des services:</a:t>
          </a:r>
          <a:endParaRPr lang="fr-FR" sz="2000" b="1" dirty="0"/>
        </a:p>
      </dgm:t>
    </dgm:pt>
    <dgm:pt modelId="{37160114-B4F3-4C2B-B7FE-EEFC6D8FB647}" type="parTrans" cxnId="{9925C733-AC0E-49A6-899A-673409DE01E9}">
      <dgm:prSet/>
      <dgm:spPr/>
      <dgm:t>
        <a:bodyPr/>
        <a:lstStyle/>
        <a:p>
          <a:endParaRPr lang="fr-FR"/>
        </a:p>
      </dgm:t>
    </dgm:pt>
    <dgm:pt modelId="{D863AFF8-9BB3-4A36-A4A5-598BCD97FC8A}" type="sibTrans" cxnId="{9925C733-AC0E-49A6-899A-673409DE01E9}">
      <dgm:prSet/>
      <dgm:spPr/>
      <dgm:t>
        <a:bodyPr/>
        <a:lstStyle/>
        <a:p>
          <a:endParaRPr lang="fr-FR"/>
        </a:p>
      </dgm:t>
    </dgm:pt>
    <dgm:pt modelId="{CAD7E7A6-FA86-412B-8FE6-D955642DC657}">
      <dgm:prSet phldrT="[Texte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chemeClr val="accent6">
                <a:shade val="51000"/>
                <a:satMod val="130000"/>
                <a:alpha val="7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</a:gradFill>
      </dgm:spPr>
      <dgm:t>
        <a:bodyPr anchor="t"/>
        <a:lstStyle/>
        <a:p>
          <a:endParaRPr lang="fr-FR" sz="2800" dirty="0"/>
        </a:p>
      </dgm:t>
    </dgm:pt>
    <dgm:pt modelId="{1501095F-50A3-4219-870B-AF0A093B8B65}" type="parTrans" cxnId="{76187C5A-790D-4D9B-BF50-499F26B9BAEE}">
      <dgm:prSet/>
      <dgm:spPr/>
      <dgm:t>
        <a:bodyPr/>
        <a:lstStyle/>
        <a:p>
          <a:endParaRPr lang="fr-FR"/>
        </a:p>
      </dgm:t>
    </dgm:pt>
    <dgm:pt modelId="{A50CBF64-5B30-45CD-B3DC-BF4FC7512BF1}" type="sibTrans" cxnId="{76187C5A-790D-4D9B-BF50-499F26B9BAEE}">
      <dgm:prSet/>
      <dgm:spPr/>
      <dgm:t>
        <a:bodyPr/>
        <a:lstStyle/>
        <a:p>
          <a:endParaRPr lang="fr-FR"/>
        </a:p>
      </dgm:t>
    </dgm:pt>
    <dgm:pt modelId="{9F06F8E0-7F6A-4932-92A5-D0FA7DBD7B66}">
      <dgm:prSet phldrT="[Texte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chemeClr val="accent4">
                <a:shade val="51000"/>
                <a:satMod val="130000"/>
                <a:alpha val="7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</a:gradFill>
      </dgm:spPr>
      <dgm:t>
        <a:bodyPr/>
        <a:lstStyle/>
        <a:p>
          <a:pPr algn="l">
            <a:lnSpc>
              <a:spcPct val="90000"/>
            </a:lnSpc>
            <a:spcAft>
              <a:spcPct val="15000"/>
            </a:spcAft>
          </a:pPr>
          <a:endParaRPr lang="fr-FR" sz="2400" b="1" dirty="0"/>
        </a:p>
      </dgm:t>
    </dgm:pt>
    <dgm:pt modelId="{FC0F63F2-9300-4DF4-ACE0-31C8D992D786}" type="parTrans" cxnId="{D9184B5A-4D99-4089-B692-35CF1446A08F}">
      <dgm:prSet/>
      <dgm:spPr/>
      <dgm:t>
        <a:bodyPr/>
        <a:lstStyle/>
        <a:p>
          <a:endParaRPr lang="fr-FR"/>
        </a:p>
      </dgm:t>
    </dgm:pt>
    <dgm:pt modelId="{D0B21241-074E-4FA9-BA44-D5C59C456B4D}" type="sibTrans" cxnId="{D9184B5A-4D99-4089-B692-35CF1446A08F}">
      <dgm:prSet/>
      <dgm:spPr/>
      <dgm:t>
        <a:bodyPr/>
        <a:lstStyle/>
        <a:p>
          <a:endParaRPr lang="fr-FR"/>
        </a:p>
      </dgm:t>
    </dgm:pt>
    <dgm:pt modelId="{D0904BE0-8040-4633-9069-BC8FF0244E55}">
      <dgm:prSet phldrT="[Texte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chemeClr val="accent6">
                <a:shade val="51000"/>
                <a:satMod val="130000"/>
                <a:alpha val="7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</a:gradFill>
      </dgm:spPr>
      <dgm:t>
        <a:bodyPr anchor="t"/>
        <a:lstStyle/>
        <a:p>
          <a:r>
            <a:rPr lang="fr-FR" sz="2000" b="1" dirty="0" smtClean="0"/>
            <a:t>aux collectivités</a:t>
          </a:r>
          <a:endParaRPr lang="fr-FR" sz="2000" b="1" dirty="0"/>
        </a:p>
      </dgm:t>
    </dgm:pt>
    <dgm:pt modelId="{2F85789C-3A07-4122-A8E9-64CCED93F9FE}" type="parTrans" cxnId="{2A6B92B7-5A30-4861-BDBB-947080530433}">
      <dgm:prSet/>
      <dgm:spPr/>
      <dgm:t>
        <a:bodyPr/>
        <a:lstStyle/>
        <a:p>
          <a:endParaRPr lang="fr-FR"/>
        </a:p>
      </dgm:t>
    </dgm:pt>
    <dgm:pt modelId="{65EBC5B3-5BD3-43EA-975B-14E17AAC3DB8}" type="sibTrans" cxnId="{2A6B92B7-5A30-4861-BDBB-947080530433}">
      <dgm:prSet/>
      <dgm:spPr/>
      <dgm:t>
        <a:bodyPr/>
        <a:lstStyle/>
        <a:p>
          <a:endParaRPr lang="fr-FR"/>
        </a:p>
      </dgm:t>
    </dgm:pt>
    <dgm:pt modelId="{CDC45CAD-6A4F-4814-8E85-FF5423C61752}">
      <dgm:prSet phldrT="[Texte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chemeClr val="accent6">
                <a:shade val="51000"/>
                <a:satMod val="130000"/>
                <a:alpha val="7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</a:gradFill>
      </dgm:spPr>
      <dgm:t>
        <a:bodyPr anchor="t"/>
        <a:lstStyle/>
        <a:p>
          <a:r>
            <a:rPr lang="fr-FR" sz="2000" b="1" dirty="0" smtClean="0"/>
            <a:t>aux </a:t>
          </a:r>
          <a:r>
            <a:rPr lang="fr-FR" sz="2000" b="1" dirty="0" err="1" smtClean="0"/>
            <a:t>ets</a:t>
          </a:r>
          <a:r>
            <a:rPr lang="fr-FR" sz="2000" b="1" dirty="0" smtClean="0"/>
            <a:t> publics</a:t>
          </a:r>
          <a:endParaRPr lang="fr-FR" sz="2000" b="1" dirty="0"/>
        </a:p>
      </dgm:t>
    </dgm:pt>
    <dgm:pt modelId="{59A67453-7380-49CB-9874-7CCD38DC8B5C}" type="parTrans" cxnId="{BFC31737-937A-4456-BEBC-425B05DF37C2}">
      <dgm:prSet/>
      <dgm:spPr/>
      <dgm:t>
        <a:bodyPr/>
        <a:lstStyle/>
        <a:p>
          <a:endParaRPr lang="fr-FR"/>
        </a:p>
      </dgm:t>
    </dgm:pt>
    <dgm:pt modelId="{AFCD7AD1-95A7-43FE-B3CE-626D4F78485D}" type="sibTrans" cxnId="{BFC31737-937A-4456-BEBC-425B05DF37C2}">
      <dgm:prSet/>
      <dgm:spPr/>
      <dgm:t>
        <a:bodyPr/>
        <a:lstStyle/>
        <a:p>
          <a:endParaRPr lang="fr-FR"/>
        </a:p>
      </dgm:t>
    </dgm:pt>
    <dgm:pt modelId="{83D7FC09-E54D-400F-8F93-B5DEE269AB7C}">
      <dgm:prSet phldrT="[Texte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gradFill rotWithShape="0">
          <a:gsLst>
            <a:gs pos="0">
              <a:schemeClr val="accent6">
                <a:shade val="51000"/>
                <a:satMod val="130000"/>
                <a:alpha val="7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</a:gradFill>
      </dgm:spPr>
      <dgm:t>
        <a:bodyPr anchor="t"/>
        <a:lstStyle/>
        <a:p>
          <a:r>
            <a:rPr lang="fr-FR" sz="2000" b="1" dirty="0" smtClean="0"/>
            <a:t>aux structures institutionnelles</a:t>
          </a:r>
          <a:endParaRPr lang="fr-FR" sz="2000" b="1" dirty="0"/>
        </a:p>
      </dgm:t>
    </dgm:pt>
    <dgm:pt modelId="{BA87E41A-8AFC-4667-B216-72F457B0FF06}" type="parTrans" cxnId="{E08CEC67-6C61-4F6B-8181-7405C55A4CB1}">
      <dgm:prSet/>
      <dgm:spPr/>
      <dgm:t>
        <a:bodyPr/>
        <a:lstStyle/>
        <a:p>
          <a:endParaRPr lang="fr-FR"/>
        </a:p>
      </dgm:t>
    </dgm:pt>
    <dgm:pt modelId="{3F963000-94FA-4FA6-BDFC-5D7A9D336336}" type="sibTrans" cxnId="{E08CEC67-6C61-4F6B-8181-7405C55A4CB1}">
      <dgm:prSet/>
      <dgm:spPr/>
      <dgm:t>
        <a:bodyPr/>
        <a:lstStyle/>
        <a:p>
          <a:endParaRPr lang="fr-FR"/>
        </a:p>
      </dgm:t>
    </dgm:pt>
    <dgm:pt modelId="{5C3B233F-DA37-4455-818D-EC2B58272A21}" type="pres">
      <dgm:prSet presAssocID="{3E5EF899-344F-4B62-853C-280AA106943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69088705-A0D0-4673-ACFF-4D89544C377C}" type="pres">
      <dgm:prSet presAssocID="{AC8FB242-5120-437C-88F4-961C09BB9864}" presName="node" presStyleLbl="node1" presStyleIdx="0" presStyleCnt="3" custLinFactX="1391" custLinFactNeighborX="100000" custLinFactNeighborY="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0D501D0-7264-4307-8E0B-83E024CB3FF2}" type="pres">
      <dgm:prSet presAssocID="{1BCA2ADA-C1B5-4B38-AA49-723490676972}" presName="sibTrans" presStyleCnt="0"/>
      <dgm:spPr/>
    </dgm:pt>
    <dgm:pt modelId="{558A86ED-FC42-48F3-951C-26AAD4C4A877}" type="pres">
      <dgm:prSet presAssocID="{B48122A2-38DF-40DC-B693-66FF67E60BFC}" presName="node" presStyleLbl="node1" presStyleIdx="1" presStyleCnt="3" custLinFactNeighborX="45868" custLinFactNeighborY="-128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1749F56-90A1-4871-A3C1-98C02362E158}" type="pres">
      <dgm:prSet presAssocID="{4F96FA64-2200-4E63-88C2-3946775C05E5}" presName="sibTrans" presStyleCnt="0"/>
      <dgm:spPr/>
    </dgm:pt>
    <dgm:pt modelId="{8383E1E0-C31D-427D-91C3-DA2F5221E802}" type="pres">
      <dgm:prSet presAssocID="{09DAC45C-7C09-44CA-A5F0-22B3171DC825}" presName="node" presStyleLbl="node1" presStyleIdx="2" presStyleCnt="3" custLinFactNeighborX="-26809" custLinFactNeighborY="396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6BA40D3B-BF48-4091-8BD8-E6F8F91224E5}" srcId="{3E5EF899-344F-4B62-853C-280AA106943A}" destId="{AC8FB242-5120-437C-88F4-961C09BB9864}" srcOrd="0" destOrd="0" parTransId="{7F19349C-4298-41F8-8327-84D255DC29E8}" sibTransId="{1BCA2ADA-C1B5-4B38-AA49-723490676972}"/>
    <dgm:cxn modelId="{9E25F8E9-1784-48C8-A6CC-25FE2CDB9677}" type="presOf" srcId="{AC8FB242-5120-437C-88F4-961C09BB9864}" destId="{69088705-A0D0-4673-ACFF-4D89544C377C}" srcOrd="0" destOrd="0" presId="urn:microsoft.com/office/officeart/2005/8/layout/hList6"/>
    <dgm:cxn modelId="{869382C2-2FDC-46E6-8EE4-D7797E475B55}" type="presOf" srcId="{02766645-4B3C-4113-B16D-9BD185FECD1E}" destId="{558A86ED-FC42-48F3-951C-26AAD4C4A877}" srcOrd="0" destOrd="3" presId="urn:microsoft.com/office/officeart/2005/8/layout/hList6"/>
    <dgm:cxn modelId="{1EA1A922-3D22-4A39-8AEA-C8B4350A4939}" type="presOf" srcId="{EA28EEB1-EAB4-47B6-8C10-AE1DAC7D5084}" destId="{69088705-A0D0-4673-ACFF-4D89544C377C}" srcOrd="0" destOrd="3" presId="urn:microsoft.com/office/officeart/2005/8/layout/hList6"/>
    <dgm:cxn modelId="{E877A64D-C2A1-410C-A678-18E569C031D1}" type="presOf" srcId="{CAD7E7A6-FA86-412B-8FE6-D955642DC657}" destId="{558A86ED-FC42-48F3-951C-26AAD4C4A877}" srcOrd="0" destOrd="2" presId="urn:microsoft.com/office/officeart/2005/8/layout/hList6"/>
    <dgm:cxn modelId="{9A870032-DB1B-4026-90CD-D0BB837A62C7}" srcId="{09DAC45C-7C09-44CA-A5F0-22B3171DC825}" destId="{00784608-2CBB-4203-8E34-81A5DD3E5773}" srcOrd="0" destOrd="0" parTransId="{7BC4CF20-7FD5-42D4-8407-5E7CAB3C8CDC}" sibTransId="{2C0039F9-2A3D-4CE3-8245-8B9F84172E58}"/>
    <dgm:cxn modelId="{E08CEC67-6C61-4F6B-8181-7405C55A4CB1}" srcId="{02766645-4B3C-4113-B16D-9BD185FECD1E}" destId="{83D7FC09-E54D-400F-8F93-B5DEE269AB7C}" srcOrd="2" destOrd="0" parTransId="{BA87E41A-8AFC-4667-B216-72F457B0FF06}" sibTransId="{3F963000-94FA-4FA6-BDFC-5D7A9D336336}"/>
    <dgm:cxn modelId="{F521C2E7-9304-4306-ADA4-E4C12FFE97FF}" type="presOf" srcId="{00784608-2CBB-4203-8E34-81A5DD3E5773}" destId="{8383E1E0-C31D-427D-91C3-DA2F5221E802}" srcOrd="0" destOrd="1" presId="urn:microsoft.com/office/officeart/2005/8/layout/hList6"/>
    <dgm:cxn modelId="{5EB61C87-C87B-4868-87A6-2805C75DACA0}" type="presOf" srcId="{D0904BE0-8040-4633-9069-BC8FF0244E55}" destId="{558A86ED-FC42-48F3-951C-26AAD4C4A877}" srcOrd="0" destOrd="4" presId="urn:microsoft.com/office/officeart/2005/8/layout/hList6"/>
    <dgm:cxn modelId="{A0BC6497-5456-400D-8486-14E991511AC9}" srcId="{B48122A2-38DF-40DC-B693-66FF67E60BFC}" destId="{75ED2CCD-0CDC-4EA7-88EA-F32F8B15276C}" srcOrd="0" destOrd="0" parTransId="{24D07B22-D70D-4471-8965-6125A326B575}" sibTransId="{CC1BD3E8-52E2-465C-B76D-A767BC0EFCF7}"/>
    <dgm:cxn modelId="{3F994BD7-7B1A-4FB3-8B2B-27746CF094F6}" type="presOf" srcId="{83D7FC09-E54D-400F-8F93-B5DEE269AB7C}" destId="{558A86ED-FC42-48F3-951C-26AAD4C4A877}" srcOrd="0" destOrd="6" presId="urn:microsoft.com/office/officeart/2005/8/layout/hList6"/>
    <dgm:cxn modelId="{6C0E1612-C3F7-47E1-85EC-A919B1296269}" srcId="{3E5EF899-344F-4B62-853C-280AA106943A}" destId="{B48122A2-38DF-40DC-B693-66FF67E60BFC}" srcOrd="1" destOrd="0" parTransId="{857106D5-B2C2-4DBA-885B-DDBC128D0EA1}" sibTransId="{4F96FA64-2200-4E63-88C2-3946775C05E5}"/>
    <dgm:cxn modelId="{8F840E2F-8577-4F9D-929D-569FF3D96715}" type="presOf" srcId="{75ED2CCD-0CDC-4EA7-88EA-F32F8B15276C}" destId="{558A86ED-FC42-48F3-951C-26AAD4C4A877}" srcOrd="0" destOrd="1" presId="urn:microsoft.com/office/officeart/2005/8/layout/hList6"/>
    <dgm:cxn modelId="{C8D1A5F4-8465-452C-9177-E5F5503F7C8D}" type="presOf" srcId="{B48122A2-38DF-40DC-B693-66FF67E60BFC}" destId="{558A86ED-FC42-48F3-951C-26AAD4C4A877}" srcOrd="0" destOrd="0" presId="urn:microsoft.com/office/officeart/2005/8/layout/hList6"/>
    <dgm:cxn modelId="{A35E4FBA-F458-405A-B717-3B2BD8672C25}" srcId="{09DAC45C-7C09-44CA-A5F0-22B3171DC825}" destId="{2963AE50-946B-449C-A94A-F1D79A699545}" srcOrd="2" destOrd="0" parTransId="{CCB40AC8-CE12-43DE-9A52-74F4D2478B99}" sibTransId="{ED2CD5AE-B62E-4D17-9150-32618B1A1444}"/>
    <dgm:cxn modelId="{EFB48290-422F-4BE9-8673-E4BE9F636510}" type="presOf" srcId="{2963AE50-946B-449C-A94A-F1D79A699545}" destId="{8383E1E0-C31D-427D-91C3-DA2F5221E802}" srcOrd="0" destOrd="3" presId="urn:microsoft.com/office/officeart/2005/8/layout/hList6"/>
    <dgm:cxn modelId="{5B572E7C-F5D4-4BAD-9430-DD6730C1F9FC}" type="presOf" srcId="{3E5EF899-344F-4B62-853C-280AA106943A}" destId="{5C3B233F-DA37-4455-818D-EC2B58272A21}" srcOrd="0" destOrd="0" presId="urn:microsoft.com/office/officeart/2005/8/layout/hList6"/>
    <dgm:cxn modelId="{A0A74E7C-6319-437E-9D8A-86CCA4438550}" type="presOf" srcId="{B5882A74-1D72-40A7-8AB8-F013F6AFCB52}" destId="{69088705-A0D0-4673-ACFF-4D89544C377C}" srcOrd="0" destOrd="2" presId="urn:microsoft.com/office/officeart/2005/8/layout/hList6"/>
    <dgm:cxn modelId="{C91A8B14-BC9F-4680-9F3E-3AA0C3954301}" srcId="{3E5EF899-344F-4B62-853C-280AA106943A}" destId="{09DAC45C-7C09-44CA-A5F0-22B3171DC825}" srcOrd="2" destOrd="0" parTransId="{8B220E1F-B359-4372-BA4E-FA1515881144}" sibTransId="{A444448A-67CE-4F7D-953C-925823E62F67}"/>
    <dgm:cxn modelId="{76187C5A-790D-4D9B-BF50-499F26B9BAEE}" srcId="{B48122A2-38DF-40DC-B693-66FF67E60BFC}" destId="{CAD7E7A6-FA86-412B-8FE6-D955642DC657}" srcOrd="1" destOrd="0" parTransId="{1501095F-50A3-4219-870B-AF0A093B8B65}" sibTransId="{A50CBF64-5B30-45CD-B3DC-BF4FC7512BF1}"/>
    <dgm:cxn modelId="{0E0D3886-452F-49A4-95CE-86D68ED92A6E}" type="presOf" srcId="{B2698169-FEFB-4643-B38A-168C60C3D3AB}" destId="{69088705-A0D0-4673-ACFF-4D89544C377C}" srcOrd="0" destOrd="1" presId="urn:microsoft.com/office/officeart/2005/8/layout/hList6"/>
    <dgm:cxn modelId="{9925C733-AC0E-49A6-899A-673409DE01E9}" srcId="{B48122A2-38DF-40DC-B693-66FF67E60BFC}" destId="{02766645-4B3C-4113-B16D-9BD185FECD1E}" srcOrd="2" destOrd="0" parTransId="{37160114-B4F3-4C2B-B7FE-EEFC6D8FB647}" sibTransId="{D863AFF8-9BB3-4A36-A4A5-598BCD97FC8A}"/>
    <dgm:cxn modelId="{2A6B92B7-5A30-4861-BDBB-947080530433}" srcId="{02766645-4B3C-4113-B16D-9BD185FECD1E}" destId="{D0904BE0-8040-4633-9069-BC8FF0244E55}" srcOrd="0" destOrd="0" parTransId="{2F85789C-3A07-4122-A8E9-64CCED93F9FE}" sibTransId="{65EBC5B3-5BD3-43EA-975B-14E17AAC3DB8}"/>
    <dgm:cxn modelId="{8AF2ED19-D84C-4D6C-83A4-8149895E54E2}" srcId="{AC8FB242-5120-437C-88F4-961C09BB9864}" destId="{B2698169-FEFB-4643-B38A-168C60C3D3AB}" srcOrd="0" destOrd="0" parTransId="{24167DD5-40D6-4053-82A2-661503B655DD}" sibTransId="{FA45C86F-E70B-48A2-A5E3-17E740C458FD}"/>
    <dgm:cxn modelId="{2D45F9A9-5AD8-424F-BE16-156032F282E7}" type="presOf" srcId="{9F06F8E0-7F6A-4932-92A5-D0FA7DBD7B66}" destId="{8383E1E0-C31D-427D-91C3-DA2F5221E802}" srcOrd="0" destOrd="2" presId="urn:microsoft.com/office/officeart/2005/8/layout/hList6"/>
    <dgm:cxn modelId="{4374425A-C47F-4AC3-B3D1-D7392D05C667}" srcId="{AC8FB242-5120-437C-88F4-961C09BB9864}" destId="{B5882A74-1D72-40A7-8AB8-F013F6AFCB52}" srcOrd="1" destOrd="0" parTransId="{C1DEFDCF-FDEF-4568-AF13-031E7A1B3F0A}" sibTransId="{00960F10-3608-4E49-9861-C0F884D085B5}"/>
    <dgm:cxn modelId="{E00517C6-AF18-4FA5-BB62-CFE8B9F404F6}" type="presOf" srcId="{09DAC45C-7C09-44CA-A5F0-22B3171DC825}" destId="{8383E1E0-C31D-427D-91C3-DA2F5221E802}" srcOrd="0" destOrd="0" presId="urn:microsoft.com/office/officeart/2005/8/layout/hList6"/>
    <dgm:cxn modelId="{F1945A16-0646-43FF-9662-715BDBBC4D2A}" srcId="{AC8FB242-5120-437C-88F4-961C09BB9864}" destId="{EA28EEB1-EAB4-47B6-8C10-AE1DAC7D5084}" srcOrd="2" destOrd="0" parTransId="{58BDA335-6FAB-4F54-9A1B-BAA51BDE546C}" sibTransId="{D799134D-9E35-49A9-8C44-4288129E36FB}"/>
    <dgm:cxn modelId="{08D0757D-FE58-44A9-9314-530B308FFAD8}" type="presOf" srcId="{CDC45CAD-6A4F-4814-8E85-FF5423C61752}" destId="{558A86ED-FC42-48F3-951C-26AAD4C4A877}" srcOrd="0" destOrd="5" presId="urn:microsoft.com/office/officeart/2005/8/layout/hList6"/>
    <dgm:cxn modelId="{D9184B5A-4D99-4089-B692-35CF1446A08F}" srcId="{09DAC45C-7C09-44CA-A5F0-22B3171DC825}" destId="{9F06F8E0-7F6A-4932-92A5-D0FA7DBD7B66}" srcOrd="1" destOrd="0" parTransId="{FC0F63F2-9300-4DF4-ACE0-31C8D992D786}" sibTransId="{D0B21241-074E-4FA9-BA44-D5C59C456B4D}"/>
    <dgm:cxn modelId="{BFC31737-937A-4456-BEBC-425B05DF37C2}" srcId="{02766645-4B3C-4113-B16D-9BD185FECD1E}" destId="{CDC45CAD-6A4F-4814-8E85-FF5423C61752}" srcOrd="1" destOrd="0" parTransId="{59A67453-7380-49CB-9874-7CCD38DC8B5C}" sibTransId="{AFCD7AD1-95A7-43FE-B3CE-626D4F78485D}"/>
    <dgm:cxn modelId="{C8042236-08F2-405B-A632-65E8D3A47F00}" type="presParOf" srcId="{5C3B233F-DA37-4455-818D-EC2B58272A21}" destId="{69088705-A0D0-4673-ACFF-4D89544C377C}" srcOrd="0" destOrd="0" presId="urn:microsoft.com/office/officeart/2005/8/layout/hList6"/>
    <dgm:cxn modelId="{E9639C70-A31D-4C24-9D72-22491B18479A}" type="presParOf" srcId="{5C3B233F-DA37-4455-818D-EC2B58272A21}" destId="{30D501D0-7264-4307-8E0B-83E024CB3FF2}" srcOrd="1" destOrd="0" presId="urn:microsoft.com/office/officeart/2005/8/layout/hList6"/>
    <dgm:cxn modelId="{A93BF5A5-F71F-44BA-B6D7-B5F2274B5207}" type="presParOf" srcId="{5C3B233F-DA37-4455-818D-EC2B58272A21}" destId="{558A86ED-FC42-48F3-951C-26AAD4C4A877}" srcOrd="2" destOrd="0" presId="urn:microsoft.com/office/officeart/2005/8/layout/hList6"/>
    <dgm:cxn modelId="{58AB42EF-0F50-44BB-8832-21AF351D9525}" type="presParOf" srcId="{5C3B233F-DA37-4455-818D-EC2B58272A21}" destId="{01749F56-90A1-4871-A3C1-98C02362E158}" srcOrd="3" destOrd="0" presId="urn:microsoft.com/office/officeart/2005/8/layout/hList6"/>
    <dgm:cxn modelId="{D8C1CF5C-E5FD-4016-BB9C-9EA3E35A2C1F}" type="presParOf" srcId="{5C3B233F-DA37-4455-818D-EC2B58272A21}" destId="{8383E1E0-C31D-427D-91C3-DA2F5221E802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FAD172-00EF-46B3-B2E7-3824AECBD3F7}">
      <dsp:nvSpPr>
        <dsp:cNvPr id="0" name=""/>
        <dsp:cNvSpPr/>
      </dsp:nvSpPr>
      <dsp:spPr>
        <a:xfrm>
          <a:off x="83936" y="0"/>
          <a:ext cx="8566243" cy="5963271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B6404D-838A-4E0F-9F1A-CF5FDDA96DEF}">
      <dsp:nvSpPr>
        <dsp:cNvPr id="0" name=""/>
        <dsp:cNvSpPr/>
      </dsp:nvSpPr>
      <dsp:spPr>
        <a:xfrm>
          <a:off x="2497033" y="2644941"/>
          <a:ext cx="674041" cy="67404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A25E84-A9CD-4A9D-A840-465A20505265}">
      <dsp:nvSpPr>
        <dsp:cNvPr id="0" name=""/>
        <dsp:cNvSpPr/>
      </dsp:nvSpPr>
      <dsp:spPr>
        <a:xfrm>
          <a:off x="3643465" y="1667804"/>
          <a:ext cx="3643465" cy="4201371"/>
        </a:xfrm>
        <a:prstGeom prst="round2Diag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357160" bIns="0" numCol="1" spcCol="1270" anchor="t" anchorCtr="0">
          <a:noAutofit/>
        </a:bodyPr>
        <a:lstStyle/>
        <a:p>
          <a:pPr lvl="0" algn="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6500" kern="1200" dirty="0" smtClean="0"/>
            <a:t> </a:t>
          </a:r>
          <a:endParaRPr lang="fr-FR" sz="6500" kern="1200" dirty="0"/>
        </a:p>
      </dsp:txBody>
      <dsp:txXfrm>
        <a:off x="3821324" y="1845663"/>
        <a:ext cx="3287747" cy="38456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9E3067-7EE1-406E-BAB5-2BB44EBB7A49}">
      <dsp:nvSpPr>
        <dsp:cNvPr id="0" name=""/>
        <dsp:cNvSpPr/>
      </dsp:nvSpPr>
      <dsp:spPr>
        <a:xfrm>
          <a:off x="0" y="0"/>
          <a:ext cx="8640960" cy="1512168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304800" tIns="304800" rIns="304800" bIns="304800" numCol="1" spcCol="1270" anchor="ctr" anchorCtr="0">
          <a:noAutofit/>
        </a:bodyPr>
        <a:lstStyle/>
        <a:p>
          <a:pPr lvl="0" algn="ctr" defTabSz="3556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80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Géo Vendée</a:t>
          </a:r>
          <a:endParaRPr lang="fr-FR" sz="80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0" y="0"/>
        <a:ext cx="8640960" cy="1512168"/>
      </dsp:txXfrm>
    </dsp:sp>
    <dsp:sp modelId="{4D7F2167-58FE-4490-A3AB-137EAD4E3D55}">
      <dsp:nvSpPr>
        <dsp:cNvPr id="0" name=""/>
        <dsp:cNvSpPr/>
      </dsp:nvSpPr>
      <dsp:spPr>
        <a:xfrm>
          <a:off x="4219" y="1512168"/>
          <a:ext cx="2877507" cy="3175552"/>
        </a:xfrm>
        <a:prstGeom prst="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0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Des partenaires</a:t>
          </a:r>
          <a:endParaRPr lang="fr-FR" sz="3000" b="1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4219" y="1512168"/>
        <a:ext cx="2877507" cy="3175552"/>
      </dsp:txXfrm>
    </dsp:sp>
    <dsp:sp modelId="{1772764F-17FC-4C8C-834F-E7E2C99BCE83}">
      <dsp:nvSpPr>
        <dsp:cNvPr id="0" name=""/>
        <dsp:cNvSpPr/>
      </dsp:nvSpPr>
      <dsp:spPr>
        <a:xfrm>
          <a:off x="2881726" y="1512168"/>
          <a:ext cx="2877507" cy="3175552"/>
        </a:xfrm>
        <a:prstGeom prst="rect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0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Une équipe au service des collectivités</a:t>
          </a:r>
          <a:endParaRPr lang="fr-FR" sz="3000" b="1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2881726" y="1512168"/>
        <a:ext cx="2877507" cy="3175552"/>
      </dsp:txXfrm>
    </dsp:sp>
    <dsp:sp modelId="{674ED9AF-AC60-46A2-9C0E-98FBF53BDDD2}">
      <dsp:nvSpPr>
        <dsp:cNvPr id="0" name=""/>
        <dsp:cNvSpPr/>
      </dsp:nvSpPr>
      <dsp:spPr>
        <a:xfrm>
          <a:off x="5759233" y="1512168"/>
          <a:ext cx="2877507" cy="3175552"/>
        </a:xfrm>
        <a:prstGeom prst="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0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Une architecture technique</a:t>
          </a:r>
        </a:p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000" b="1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INNOVANTE</a:t>
          </a:r>
          <a:endParaRPr lang="fr-FR" sz="3000" b="1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>
        <a:off x="5759233" y="1512168"/>
        <a:ext cx="2877507" cy="3175552"/>
      </dsp:txXfrm>
    </dsp:sp>
    <dsp:sp modelId="{EE378A20-4DFE-4568-B8A5-C1BE3DFE5795}">
      <dsp:nvSpPr>
        <dsp:cNvPr id="0" name=""/>
        <dsp:cNvSpPr/>
      </dsp:nvSpPr>
      <dsp:spPr>
        <a:xfrm>
          <a:off x="0" y="4687720"/>
          <a:ext cx="8640960" cy="352839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F499C1-5FF7-4508-B63A-48A0307E3B21}">
      <dsp:nvSpPr>
        <dsp:cNvPr id="0" name=""/>
        <dsp:cNvSpPr/>
      </dsp:nvSpPr>
      <dsp:spPr>
        <a:xfrm rot="16200000">
          <a:off x="432047" y="-432047"/>
          <a:ext cx="2124236" cy="2988332"/>
        </a:xfrm>
        <a:prstGeom prst="round1Rect">
          <a:avLst/>
        </a:prstGeom>
        <a:gradFill rotWithShape="1">
          <a:gsLst>
            <a:gs pos="0">
              <a:schemeClr val="accent5">
                <a:shade val="51000"/>
                <a:satMod val="13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b="1" kern="1200" dirty="0" smtClean="0">
              <a:ln>
                <a:noFill/>
              </a:ln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POLE ANIMATION ET FORMATION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Cédric SEIGNEURET</a:t>
          </a:r>
          <a:endParaRPr lang="fr-FR" sz="19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 rot="5400000">
        <a:off x="0" y="0"/>
        <a:ext cx="2988332" cy="1593177"/>
      </dsp:txXfrm>
    </dsp:sp>
    <dsp:sp modelId="{00BDCAA1-292F-460A-918F-E8F2C9974FB2}">
      <dsp:nvSpPr>
        <dsp:cNvPr id="0" name=""/>
        <dsp:cNvSpPr/>
      </dsp:nvSpPr>
      <dsp:spPr>
        <a:xfrm>
          <a:off x="2988332" y="0"/>
          <a:ext cx="2988332" cy="2124236"/>
        </a:xfrm>
        <a:prstGeom prst="round1Rect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b="1" kern="1200" dirty="0" smtClean="0">
              <a:ln>
                <a:noFill/>
              </a:ln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POLE TECHNIQUE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400" b="1" kern="1200" dirty="0" smtClean="0">
            <a:ln>
              <a:noFill/>
            </a:ln>
            <a:solidFill>
              <a:schemeClr val="tx1"/>
            </a:solidFill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Romain VALLET</a:t>
          </a:r>
        </a:p>
      </dsp:txBody>
      <dsp:txXfrm>
        <a:off x="2988332" y="0"/>
        <a:ext cx="2988332" cy="1593177"/>
      </dsp:txXfrm>
    </dsp:sp>
    <dsp:sp modelId="{2832A1DB-BACD-47AD-9B5B-D26BC9AA0BB1}">
      <dsp:nvSpPr>
        <dsp:cNvPr id="0" name=""/>
        <dsp:cNvSpPr/>
      </dsp:nvSpPr>
      <dsp:spPr>
        <a:xfrm rot="10800000">
          <a:off x="0" y="2124236"/>
          <a:ext cx="2988332" cy="2124236"/>
        </a:xfrm>
        <a:prstGeom prst="round1Rect">
          <a:avLst/>
        </a:prstGeom>
        <a:gradFill rotWithShape="1">
          <a:gsLst>
            <a:gs pos="0">
              <a:schemeClr val="accent3">
                <a:shade val="51000"/>
                <a:satMod val="130000"/>
              </a:schemeClr>
            </a:gs>
            <a:gs pos="80000">
              <a:schemeClr val="accent3">
                <a:shade val="93000"/>
                <a:satMod val="130000"/>
              </a:schemeClr>
            </a:gs>
            <a:gs pos="100000">
              <a:schemeClr val="accent3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b="1" kern="1200" dirty="0" smtClean="0">
              <a:ln>
                <a:noFill/>
              </a:ln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POLE ADMINISTRATIF ET FINANCIER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Laurence GILLAIZEAU</a:t>
          </a:r>
          <a:endParaRPr lang="fr-FR" sz="19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 rot="10800000">
        <a:off x="0" y="2655295"/>
        <a:ext cx="2988332" cy="1593177"/>
      </dsp:txXfrm>
    </dsp:sp>
    <dsp:sp modelId="{3DC7C3A8-060C-4A3F-A9B9-7C426937F6C6}">
      <dsp:nvSpPr>
        <dsp:cNvPr id="0" name=""/>
        <dsp:cNvSpPr/>
      </dsp:nvSpPr>
      <dsp:spPr>
        <a:xfrm rot="5400000">
          <a:off x="3420380" y="1692188"/>
          <a:ext cx="2124236" cy="2988332"/>
        </a:xfrm>
        <a:prstGeom prst="round1Rect">
          <a:avLst/>
        </a:prstGeom>
        <a:gradFill rotWithShape="1">
          <a:gsLst>
            <a:gs pos="0">
              <a:schemeClr val="accent6">
                <a:shade val="51000"/>
                <a:satMod val="13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100" b="1" kern="1200" dirty="0" smtClean="0">
              <a:ln>
                <a:noFill/>
              </a:ln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POLE TECHNIQUE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900" kern="12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rPr>
            <a:t>Annie YOU - MOREAU</a:t>
          </a:r>
          <a:endParaRPr lang="fr-FR" sz="1900" kern="1200" dirty="0">
            <a:latin typeface="Verdana" panose="020B0604030504040204" pitchFamily="34" charset="0"/>
            <a:ea typeface="Verdana" panose="020B0604030504040204" pitchFamily="34" charset="0"/>
            <a:cs typeface="Verdana" panose="020B0604030504040204" pitchFamily="34" charset="0"/>
          </a:endParaRPr>
        </a:p>
      </dsp:txBody>
      <dsp:txXfrm rot="-5400000">
        <a:off x="2988332" y="2655294"/>
        <a:ext cx="2988332" cy="1593177"/>
      </dsp:txXfrm>
    </dsp:sp>
    <dsp:sp modelId="{3EA363DF-8E2A-4A62-A461-D8445EBC1DE1}">
      <dsp:nvSpPr>
        <dsp:cNvPr id="0" name=""/>
        <dsp:cNvSpPr/>
      </dsp:nvSpPr>
      <dsp:spPr>
        <a:xfrm>
          <a:off x="2091832" y="1593177"/>
          <a:ext cx="1792999" cy="1062118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3900" kern="1200"/>
        </a:p>
      </dsp:txBody>
      <dsp:txXfrm>
        <a:off x="2143680" y="1645025"/>
        <a:ext cx="1689303" cy="9584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088705-A0D0-4673-ACFF-4D89544C377C}">
      <dsp:nvSpPr>
        <dsp:cNvPr id="0" name=""/>
        <dsp:cNvSpPr/>
      </dsp:nvSpPr>
      <dsp:spPr>
        <a:xfrm rot="16200000">
          <a:off x="-1099935" y="1364197"/>
          <a:ext cx="5687840" cy="2959444"/>
        </a:xfrm>
        <a:prstGeom prst="flowChartManualOperation">
          <a:avLst/>
        </a:prstGeom>
        <a:gradFill rotWithShape="0">
          <a:gsLst>
            <a:gs pos="0">
              <a:schemeClr val="accent5">
                <a:shade val="51000"/>
                <a:satMod val="130000"/>
                <a:alpha val="70000"/>
              </a:schemeClr>
            </a:gs>
            <a:gs pos="80000">
              <a:schemeClr val="accent5">
                <a:shade val="93000"/>
                <a:satMod val="130000"/>
              </a:schemeClr>
            </a:gs>
            <a:gs pos="100000">
              <a:schemeClr val="accent5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228600" tIns="0" rIns="228600" bIns="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600" b="1" kern="120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PRODUIRE</a:t>
          </a:r>
          <a:endParaRPr lang="fr-FR" sz="3600" b="1" kern="1200" dirty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600" b="1" kern="1200" dirty="0" smtClean="0"/>
            <a:t>Une banque de données géographiques</a:t>
          </a:r>
          <a:endParaRPr lang="fr-FR" sz="2600" b="1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28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600" b="1" kern="1200" dirty="0" smtClean="0"/>
            <a:t>Des analyses de données géographique</a:t>
          </a:r>
          <a:endParaRPr lang="fr-FR" sz="2600" b="1" kern="1200" dirty="0"/>
        </a:p>
      </dsp:txBody>
      <dsp:txXfrm rot="5400000">
        <a:off x="264263" y="1137567"/>
        <a:ext cx="2959444" cy="3412704"/>
      </dsp:txXfrm>
    </dsp:sp>
    <dsp:sp modelId="{558A86ED-FC42-48F3-951C-26AAD4C4A877}">
      <dsp:nvSpPr>
        <dsp:cNvPr id="0" name=""/>
        <dsp:cNvSpPr/>
      </dsp:nvSpPr>
      <dsp:spPr>
        <a:xfrm rot="16200000">
          <a:off x="1920151" y="1364197"/>
          <a:ext cx="5687840" cy="2959444"/>
        </a:xfrm>
        <a:prstGeom prst="flowChartManualOperation">
          <a:avLst/>
        </a:prstGeom>
        <a:gradFill rotWithShape="0">
          <a:gsLst>
            <a:gs pos="0">
              <a:schemeClr val="accent6">
                <a:shade val="51000"/>
                <a:satMod val="130000"/>
                <a:alpha val="70000"/>
              </a:schemeClr>
            </a:gs>
            <a:gs pos="80000">
              <a:schemeClr val="accent6">
                <a:shade val="93000"/>
                <a:satMod val="130000"/>
              </a:schemeClr>
            </a:gs>
            <a:gs pos="100000">
              <a:schemeClr val="accent6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228600" tIns="0" rIns="228600" bIns="0" numCol="1" spcCol="1270" anchor="t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3600" b="1" kern="120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DIFFUSER</a:t>
          </a:r>
          <a:endParaRPr lang="fr-FR" sz="2800" kern="1200" dirty="0">
            <a:ln>
              <a:noFill/>
            </a:ln>
            <a:solidFill>
              <a:schemeClr val="tx1"/>
            </a:solidFill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800" b="1" kern="1200" dirty="0" smtClean="0"/>
            <a:t>Des données</a:t>
          </a:r>
          <a:endParaRPr lang="fr-FR" sz="2800" b="1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28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600" b="1" kern="1200" dirty="0" smtClean="0"/>
            <a:t>Des services:</a:t>
          </a:r>
          <a:endParaRPr lang="fr-FR" sz="2000" b="1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b="1" kern="1200" dirty="0" smtClean="0"/>
            <a:t>aux collectivités</a:t>
          </a:r>
          <a:endParaRPr lang="fr-FR" sz="2000" b="1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b="1" kern="1200" dirty="0" smtClean="0"/>
            <a:t>aux </a:t>
          </a:r>
          <a:r>
            <a:rPr lang="fr-FR" sz="2000" b="1" kern="1200" dirty="0" err="1" smtClean="0"/>
            <a:t>ets</a:t>
          </a:r>
          <a:r>
            <a:rPr lang="fr-FR" sz="2000" b="1" kern="1200" dirty="0" smtClean="0"/>
            <a:t> publics</a:t>
          </a:r>
          <a:endParaRPr lang="fr-FR" sz="2000" b="1" kern="1200" dirty="0"/>
        </a:p>
        <a:p>
          <a:pPr marL="457200" lvl="2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000" b="1" kern="1200" dirty="0" smtClean="0"/>
            <a:t>aux structures institutionnelles</a:t>
          </a:r>
          <a:endParaRPr lang="fr-FR" sz="2000" b="1" kern="1200" dirty="0"/>
        </a:p>
      </dsp:txBody>
      <dsp:txXfrm rot="5400000">
        <a:off x="3284349" y="1137567"/>
        <a:ext cx="2959444" cy="3412704"/>
      </dsp:txXfrm>
    </dsp:sp>
    <dsp:sp modelId="{8383E1E0-C31D-427D-91C3-DA2F5221E802}">
      <dsp:nvSpPr>
        <dsp:cNvPr id="0" name=""/>
        <dsp:cNvSpPr/>
      </dsp:nvSpPr>
      <dsp:spPr>
        <a:xfrm rot="16200000">
          <a:off x="4940242" y="1364197"/>
          <a:ext cx="5687840" cy="2959444"/>
        </a:xfrm>
        <a:prstGeom prst="flowChartManualOperation">
          <a:avLst/>
        </a:prstGeom>
        <a:gradFill rotWithShape="0">
          <a:gsLst>
            <a:gs pos="0">
              <a:schemeClr val="accent4">
                <a:shade val="51000"/>
                <a:satMod val="130000"/>
                <a:alpha val="7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228600" tIns="0" rIns="228600" bIns="0" numCol="1" spcCol="1270" anchor="t" anchorCtr="0">
          <a:noAutofit/>
        </a:bodyPr>
        <a:lstStyle/>
        <a:p>
          <a:pPr lvl="0" algn="l" defTabSz="1600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fr-FR" sz="3600" b="1" kern="120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FORMER et </a:t>
          </a:r>
        </a:p>
        <a:p>
          <a:pPr lvl="0" algn="l" defTabSz="1600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fr-FR" sz="3600" b="1" kern="120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ANIMER</a:t>
          </a:r>
          <a:endParaRPr lang="fr-FR" sz="3600" b="1" kern="1200" dirty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400" b="1" kern="1200" dirty="0" smtClean="0"/>
            <a:t>Former, informer   les élus et agents</a:t>
          </a:r>
          <a:endParaRPr lang="fr-FR" sz="2400" b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FR" sz="2400" b="1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FR" sz="2400" b="1" kern="1200" dirty="0" smtClean="0"/>
            <a:t>Animer le réseau  correspondants SIG.</a:t>
          </a:r>
          <a:endParaRPr lang="fr-FR" sz="2400" b="1" kern="1200" dirty="0"/>
        </a:p>
      </dsp:txBody>
      <dsp:txXfrm rot="5400000">
        <a:off x="6304440" y="1137567"/>
        <a:ext cx="2959444" cy="34127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0.02852</cdr:x>
      <cdr:y>0.27374</cdr:y>
    </cdr:from>
    <cdr:to>
      <cdr:x>0.26526</cdr:x>
      <cdr:y>0.35815</cdr:y>
    </cdr:to>
    <cdr:sp macro="" textlink="">
      <cdr:nvSpPr>
        <cdr:cNvPr id="2" name="ZoneTexte 1"/>
        <cdr:cNvSpPr txBox="1"/>
      </cdr:nvSpPr>
      <cdr:spPr>
        <a:xfrm xmlns:a="http://schemas.openxmlformats.org/drawingml/2006/main">
          <a:off x="251520" y="1400992"/>
          <a:ext cx="2088232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fr-FR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650" tIns="47325" rIns="94650" bIns="47325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4650" tIns="47325" rIns="94650" bIns="47325" rtlCol="0"/>
          <a:lstStyle>
            <a:lvl1pPr algn="r">
              <a:defRPr sz="1200"/>
            </a:lvl1pPr>
          </a:lstStyle>
          <a:p>
            <a:fld id="{075FD0C6-87D8-4A77-B67F-1F864EAA8A26}" type="datetimeFigureOut">
              <a:rPr lang="fr-FR" smtClean="0"/>
              <a:t>20/11/2015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650" tIns="47325" rIns="94650" bIns="47325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4650" tIns="47325" rIns="94650" bIns="47325" rtlCol="0" anchor="b"/>
          <a:lstStyle>
            <a:lvl1pPr algn="r">
              <a:defRPr sz="1200"/>
            </a:lvl1pPr>
          </a:lstStyle>
          <a:p>
            <a:fld id="{DBFECB32-744D-461B-B874-F5437EA935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869937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650" tIns="47325" rIns="94650" bIns="47325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4650" tIns="47325" rIns="94650" bIns="47325" rtlCol="0"/>
          <a:lstStyle>
            <a:lvl1pPr algn="r">
              <a:defRPr sz="1200"/>
            </a:lvl1pPr>
          </a:lstStyle>
          <a:p>
            <a:fld id="{202AAF63-CE75-4B81-B2E7-34995D19E99B}" type="datetimeFigureOut">
              <a:rPr lang="fr-FR" smtClean="0"/>
              <a:t>20/11/2015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6512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50" tIns="47325" rIns="94650" bIns="47325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6"/>
          </a:xfrm>
          <a:prstGeom prst="rect">
            <a:avLst/>
          </a:prstGeom>
        </p:spPr>
        <p:txBody>
          <a:bodyPr vert="horz" lIns="94650" tIns="47325" rIns="94650" bIns="47325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650" tIns="47325" rIns="94650" bIns="47325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4650" tIns="47325" rIns="94650" bIns="47325" rtlCol="0" anchor="b"/>
          <a:lstStyle>
            <a:lvl1pPr algn="r">
              <a:defRPr sz="1200"/>
            </a:lvl1pPr>
          </a:lstStyle>
          <a:p>
            <a:fld id="{8786A630-75FC-46EF-8A4A-D470BD1D22B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01307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6A630-75FC-46EF-8A4A-D470BD1D22BE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14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6A630-75FC-46EF-8A4A-D470BD1D22BE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141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6A630-75FC-46EF-8A4A-D470BD1D22BE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141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6A630-75FC-46EF-8A4A-D470BD1D22BE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14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6A630-75FC-46EF-8A4A-D470BD1D22BE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141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6A630-75FC-46EF-8A4A-D470BD1D22BE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141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6A630-75FC-46EF-8A4A-D470BD1D22BE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141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6A630-75FC-46EF-8A4A-D470BD1D22BE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141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6A630-75FC-46EF-8A4A-D470BD1D22BE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141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6A630-75FC-46EF-8A4A-D470BD1D22BE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141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6A630-75FC-46EF-8A4A-D470BD1D22BE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14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6A630-75FC-46EF-8A4A-D470BD1D22BE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141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6A630-75FC-46EF-8A4A-D470BD1D22BE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141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6A630-75FC-46EF-8A4A-D470BD1D22BE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141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6A630-75FC-46EF-8A4A-D470BD1D22BE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141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6A630-75FC-46EF-8A4A-D470BD1D22BE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141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6A630-75FC-46EF-8A4A-D470BD1D22BE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141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6A630-75FC-46EF-8A4A-D470BD1D22BE}" type="slidenum">
              <a:rPr lang="fr-FR" smtClean="0"/>
              <a:t>57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141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6A630-75FC-46EF-8A4A-D470BD1D22BE}" type="slidenum">
              <a:rPr lang="fr-FR" smtClean="0"/>
              <a:t>58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141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6A630-75FC-46EF-8A4A-D470BD1D22BE}" type="slidenum">
              <a:rPr lang="fr-FR" smtClean="0"/>
              <a:t>59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14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6A630-75FC-46EF-8A4A-D470BD1D22BE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141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6A630-75FC-46EF-8A4A-D470BD1D22BE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14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6A630-75FC-46EF-8A4A-D470BD1D22BE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14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6A630-75FC-46EF-8A4A-D470BD1D22BE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14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Commenter prodige</a:t>
            </a:r>
            <a:r>
              <a:rPr lang="fr-FR" baseline="0" dirty="0" smtClean="0"/>
              <a:t> en lien avec inspire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6A630-75FC-46EF-8A4A-D470BD1D22BE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3989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Commenter prodige</a:t>
            </a:r>
            <a:r>
              <a:rPr lang="fr-FR" baseline="0" dirty="0" smtClean="0"/>
              <a:t> en lien avec inspire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6A630-75FC-46EF-8A4A-D470BD1D22BE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23989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86A630-75FC-46EF-8A4A-D470BD1D22BE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614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D07A-9853-496E-97EC-3F9B6F3DF07D}" type="datetime1">
              <a:rPr lang="fr-FR" smtClean="0"/>
              <a:t>20/11/2015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7959-86E3-479E-A1F8-5E878807B4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483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B61EF-3E3A-4BFC-8DB4-277DC23ED78A}" type="datetime1">
              <a:rPr lang="fr-FR" smtClean="0"/>
              <a:t>20/11/2015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7959-86E3-479E-A1F8-5E878807B4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50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08257-765C-4422-9E17-B693AFE7418C}" type="datetime1">
              <a:rPr lang="fr-FR" smtClean="0"/>
              <a:t>20/11/2015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7959-86E3-479E-A1F8-5E878807B4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172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2C4FC-A08B-4DEA-AAC4-5025ADCAB5A4}" type="datetime1">
              <a:rPr lang="fr-FR" smtClean="0"/>
              <a:t>20/11/2015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7959-86E3-479E-A1F8-5E878807B4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950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0AB6-372E-4F58-B572-909F55AC4130}" type="datetime1">
              <a:rPr lang="fr-FR" smtClean="0"/>
              <a:t>20/11/2015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7959-86E3-479E-A1F8-5E878807B4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1989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906F6-F9FA-4D37-B15C-8C4B6BF89056}" type="datetime1">
              <a:rPr lang="fr-FR" smtClean="0"/>
              <a:t>20/11/2015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7959-86E3-479E-A1F8-5E878807B4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6493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36360D-B45E-438E-B807-E81868F09CCB}" type="datetime1">
              <a:rPr lang="fr-FR" smtClean="0"/>
              <a:t>20/11/2015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7959-86E3-479E-A1F8-5E878807B4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544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AA059-1ADA-486F-B6EA-22DE0423B720}" type="datetime1">
              <a:rPr lang="fr-FR" smtClean="0"/>
              <a:t>20/11/2015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7959-86E3-479E-A1F8-5E878807B4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620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D66D4-AA06-4A82-BDFF-22FB8D3F11A1}" type="datetime1">
              <a:rPr lang="fr-FR" smtClean="0"/>
              <a:t>20/11/2015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7959-86E3-479E-A1F8-5E878807B4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267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695885-D97D-43CD-880B-228DF497F980}" type="datetime1">
              <a:rPr lang="fr-FR" smtClean="0"/>
              <a:t>20/11/2015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7959-86E3-479E-A1F8-5E878807B4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468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6F1DC-8C47-4573-8C08-9715A9794F8B}" type="datetime1">
              <a:rPr lang="fr-FR" smtClean="0"/>
              <a:t>20/11/2015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B07959-86E3-479E-A1F8-5E878807B4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747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6DD8-0833-4040-9443-CFAD2048436D}" type="datetime1">
              <a:rPr lang="fr-FR" smtClean="0"/>
              <a:t>20/11/2015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B07959-86E3-479E-A1F8-5E878807B48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006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e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66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11" Type="http://schemas.openxmlformats.org/officeDocument/2006/relationships/image" Target="../media/image50.jpg"/><Relationship Id="rId5" Type="http://schemas.openxmlformats.org/officeDocument/2006/relationships/image" Target="../media/image28.png"/><Relationship Id="rId10" Type="http://schemas.openxmlformats.org/officeDocument/2006/relationships/image" Target="../media/image68.png"/><Relationship Id="rId4" Type="http://schemas.openxmlformats.org/officeDocument/2006/relationships/image" Target="../media/image46.png"/><Relationship Id="rId9" Type="http://schemas.openxmlformats.org/officeDocument/2006/relationships/image" Target="../media/image4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3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4.jpg"/><Relationship Id="rId5" Type="http://schemas.openxmlformats.org/officeDocument/2006/relationships/image" Target="../media/image68.png"/><Relationship Id="rId10" Type="http://schemas.openxmlformats.org/officeDocument/2006/relationships/image" Target="../media/image69.png"/><Relationship Id="rId4" Type="http://schemas.openxmlformats.org/officeDocument/2006/relationships/image" Target="../media/image66.png"/><Relationship Id="rId9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g"/><Relationship Id="rId4" Type="http://schemas.openxmlformats.org/officeDocument/2006/relationships/chart" Target="../charts/char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3.jpeg"/><Relationship Id="rId4" Type="http://schemas.openxmlformats.org/officeDocument/2006/relationships/image" Target="../media/image7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71.png"/><Relationship Id="rId4" Type="http://schemas.openxmlformats.org/officeDocument/2006/relationships/image" Target="../media/image5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48.pn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3.jpeg"/><Relationship Id="rId7" Type="http://schemas.openxmlformats.org/officeDocument/2006/relationships/image" Target="../media/image7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g"/><Relationship Id="rId5" Type="http://schemas.openxmlformats.org/officeDocument/2006/relationships/image" Target="../media/image48.pn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jpg"/><Relationship Id="rId4" Type="http://schemas.openxmlformats.org/officeDocument/2006/relationships/image" Target="../media/image5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8.png"/><Relationship Id="rId4" Type="http://schemas.openxmlformats.org/officeDocument/2006/relationships/image" Target="../media/image50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80.jpeg"/><Relationship Id="rId4" Type="http://schemas.openxmlformats.org/officeDocument/2006/relationships/image" Target="../media/image3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3" Type="http://schemas.openxmlformats.org/officeDocument/2006/relationships/image" Target="../media/image3.jpe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3.png"/><Relationship Id="rId5" Type="http://schemas.openxmlformats.org/officeDocument/2006/relationships/image" Target="../media/image82.jpg"/><Relationship Id="rId10" Type="http://schemas.openxmlformats.org/officeDocument/2006/relationships/image" Target="../media/image50.jpg"/><Relationship Id="rId4" Type="http://schemas.openxmlformats.org/officeDocument/2006/relationships/image" Target="../media/image81.png"/><Relationship Id="rId9" Type="http://schemas.openxmlformats.org/officeDocument/2006/relationships/image" Target="../media/image8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87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3.jpe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5.jpg"/><Relationship Id="rId10" Type="http://schemas.openxmlformats.org/officeDocument/2006/relationships/image" Target="../media/image57.png"/><Relationship Id="rId4" Type="http://schemas.openxmlformats.org/officeDocument/2006/relationships/image" Target="../media/image84.png"/><Relationship Id="rId9" Type="http://schemas.openxmlformats.org/officeDocument/2006/relationships/image" Target="../media/image89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atlas/Flux_PAYS%20DE%20CHALLANS.pdf" TargetMode="External"/><Relationship Id="rId13" Type="http://schemas.openxmlformats.org/officeDocument/2006/relationships/image" Target="../media/image94.png"/><Relationship Id="rId18" Type="http://schemas.openxmlformats.org/officeDocument/2006/relationships/hyperlink" Target="atlas/OS_PAYS%20DE%20CHANTONNAY.pdf" TargetMode="External"/><Relationship Id="rId26" Type="http://schemas.openxmlformats.org/officeDocument/2006/relationships/hyperlink" Target="atlas/Gites_CANTON%20DE%20ST%20FULGENT.pdf" TargetMode="External"/><Relationship Id="rId3" Type="http://schemas.openxmlformats.org/officeDocument/2006/relationships/image" Target="../media/image3.jpeg"/><Relationship Id="rId21" Type="http://schemas.openxmlformats.org/officeDocument/2006/relationships/image" Target="../media/image98.png"/><Relationship Id="rId7" Type="http://schemas.openxmlformats.org/officeDocument/2006/relationships/image" Target="../media/image91.png"/><Relationship Id="rId12" Type="http://schemas.openxmlformats.org/officeDocument/2006/relationships/hyperlink" Target="atlas/Sante_PAYS%20DE%20SAINTE%20HERMINE.pdf" TargetMode="External"/><Relationship Id="rId17" Type="http://schemas.openxmlformats.org/officeDocument/2006/relationships/image" Target="../media/image96.png"/><Relationship Id="rId25" Type="http://schemas.openxmlformats.org/officeDocument/2006/relationships/image" Target="../media/image100.png"/><Relationship Id="rId2" Type="http://schemas.openxmlformats.org/officeDocument/2006/relationships/image" Target="../media/image8.jpg"/><Relationship Id="rId16" Type="http://schemas.openxmlformats.org/officeDocument/2006/relationships/hyperlink" Target="atlas/Demographie_PAYS%20DE%20FONTENAY%20LE%20COMTE.pdf" TargetMode="External"/><Relationship Id="rId20" Type="http://schemas.openxmlformats.org/officeDocument/2006/relationships/hyperlink" Target="atlas/MNT_PAYS%20DE%20POUZAUGES.pdf" TargetMode="External"/><Relationship Id="rId29" Type="http://schemas.openxmlformats.org/officeDocument/2006/relationships/image" Target="../media/image102.png"/><Relationship Id="rId1" Type="http://schemas.openxmlformats.org/officeDocument/2006/relationships/slideLayout" Target="../slideLayouts/slideLayout1.xml"/><Relationship Id="rId6" Type="http://schemas.openxmlformats.org/officeDocument/2006/relationships/hyperlink" Target="atlas/Hotels_PAYS%20DES%20HERBIERS.pdf" TargetMode="External"/><Relationship Id="rId11" Type="http://schemas.openxmlformats.org/officeDocument/2006/relationships/image" Target="../media/image93.png"/><Relationship Id="rId24" Type="http://schemas.openxmlformats.org/officeDocument/2006/relationships/hyperlink" Target="atlas/Campings_LE%20TALMONDAIS.pdf" TargetMode="External"/><Relationship Id="rId5" Type="http://schemas.openxmlformats.org/officeDocument/2006/relationships/image" Target="../media/image90.png"/><Relationship Id="rId15" Type="http://schemas.openxmlformats.org/officeDocument/2006/relationships/image" Target="../media/image95.png"/><Relationship Id="rId23" Type="http://schemas.openxmlformats.org/officeDocument/2006/relationships/image" Target="../media/image99.png"/><Relationship Id="rId28" Type="http://schemas.openxmlformats.org/officeDocument/2006/relationships/hyperlink" Target="atlas/Culture_ILE%20DE%20NOIRMOUTIER.pdf" TargetMode="External"/><Relationship Id="rId10" Type="http://schemas.openxmlformats.org/officeDocument/2006/relationships/hyperlink" Target="atlas/Emploi_PAYS%20DE%20SAINT%20GILLES.pdf" TargetMode="External"/><Relationship Id="rId19" Type="http://schemas.openxmlformats.org/officeDocument/2006/relationships/image" Target="../media/image97.png"/><Relationship Id="rId4" Type="http://schemas.openxmlformats.org/officeDocument/2006/relationships/hyperlink" Target="atlas/Menages_ISLES%20DU%20MARAIS%20POITEVIN.pdf" TargetMode="External"/><Relationship Id="rId9" Type="http://schemas.openxmlformats.org/officeDocument/2006/relationships/image" Target="../media/image92.png"/><Relationship Id="rId14" Type="http://schemas.openxmlformats.org/officeDocument/2006/relationships/hyperlink" Target="atlas/Habitat_ROCHE%20SUR%20YON%20AGGLOMERATION.pdf" TargetMode="External"/><Relationship Id="rId22" Type="http://schemas.openxmlformats.org/officeDocument/2006/relationships/hyperlink" Target="atlas/Sports_VIE%20ET%20BOULOGNE.pdf" TargetMode="External"/><Relationship Id="rId27" Type="http://schemas.openxmlformats.org/officeDocument/2006/relationships/image" Target="../media/image10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18" Type="http://schemas.openxmlformats.org/officeDocument/2006/relationships/image" Target="../media/image23.jpeg"/><Relationship Id="rId3" Type="http://schemas.openxmlformats.org/officeDocument/2006/relationships/image" Target="../media/image3.jpeg"/><Relationship Id="rId7" Type="http://schemas.openxmlformats.org/officeDocument/2006/relationships/image" Target="../media/image13.JPG"/><Relationship Id="rId12" Type="http://schemas.openxmlformats.org/officeDocument/2006/relationships/image" Target="../media/image18.jpg"/><Relationship Id="rId1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0.jpeg"/><Relationship Id="rId10" Type="http://schemas.openxmlformats.org/officeDocument/2006/relationships/image" Target="../media/image16.jpeg"/><Relationship Id="rId19" Type="http://schemas.openxmlformats.org/officeDocument/2006/relationships/image" Target="../media/image24.jpeg"/><Relationship Id="rId4" Type="http://schemas.openxmlformats.org/officeDocument/2006/relationships/image" Target="../media/image10.jpg"/><Relationship Id="rId9" Type="http://schemas.openxmlformats.org/officeDocument/2006/relationships/image" Target="../media/image15.jpeg"/><Relationship Id="rId1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50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50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130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129.jpeg"/><Relationship Id="rId4" Type="http://schemas.openxmlformats.org/officeDocument/2006/relationships/image" Target="../media/image50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tiff"/><Relationship Id="rId7" Type="http://schemas.openxmlformats.org/officeDocument/2006/relationships/image" Target="../media/image5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6.jpg"/><Relationship Id="rId5" Type="http://schemas.openxmlformats.org/officeDocument/2006/relationships/image" Target="../media/image48.png"/><Relationship Id="rId4" Type="http://schemas.openxmlformats.org/officeDocument/2006/relationships/image" Target="../media/image13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137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8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g"/><Relationship Id="rId4" Type="http://schemas.openxmlformats.org/officeDocument/2006/relationships/image" Target="../media/image139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jpeg"/><Relationship Id="rId26" Type="http://schemas.openxmlformats.org/officeDocument/2006/relationships/image" Target="../media/image6.jpeg"/><Relationship Id="rId3" Type="http://schemas.openxmlformats.org/officeDocument/2006/relationships/image" Target="../media/image26.jpeg"/><Relationship Id="rId21" Type="http://schemas.openxmlformats.org/officeDocument/2006/relationships/image" Target="../media/image44.pn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17" Type="http://schemas.openxmlformats.org/officeDocument/2006/relationships/image" Target="../media/image40.jpeg"/><Relationship Id="rId25" Type="http://schemas.openxmlformats.org/officeDocument/2006/relationships/image" Target="../media/image5.jpg"/><Relationship Id="rId2" Type="http://schemas.openxmlformats.org/officeDocument/2006/relationships/image" Target="../media/image3.jpeg"/><Relationship Id="rId16" Type="http://schemas.openxmlformats.org/officeDocument/2006/relationships/image" Target="../media/image39.jpeg"/><Relationship Id="rId20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24" Type="http://schemas.openxmlformats.org/officeDocument/2006/relationships/image" Target="../media/image47.png"/><Relationship Id="rId5" Type="http://schemas.openxmlformats.org/officeDocument/2006/relationships/image" Target="../media/image28.png"/><Relationship Id="rId15" Type="http://schemas.openxmlformats.org/officeDocument/2006/relationships/image" Target="../media/image38.jpeg"/><Relationship Id="rId23" Type="http://schemas.openxmlformats.org/officeDocument/2006/relationships/image" Target="../media/image46.png"/><Relationship Id="rId10" Type="http://schemas.openxmlformats.org/officeDocument/2006/relationships/image" Target="../media/image33.jpeg"/><Relationship Id="rId19" Type="http://schemas.openxmlformats.org/officeDocument/2006/relationships/image" Target="../media/image42.pn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Relationship Id="rId22" Type="http://schemas.openxmlformats.org/officeDocument/2006/relationships/image" Target="../media/image45.jpeg"/><Relationship Id="rId27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50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microsoft.com/office/2007/relationships/diagramDrawing" Target="../diagrams/drawing3.xml"/><Relationship Id="rId3" Type="http://schemas.openxmlformats.org/officeDocument/2006/relationships/image" Target="../media/image51.jpeg"/><Relationship Id="rId7" Type="http://schemas.openxmlformats.org/officeDocument/2006/relationships/image" Target="../media/image54.jpeg"/><Relationship Id="rId12" Type="http://schemas.openxmlformats.org/officeDocument/2006/relationships/diagramColors" Target="../diagrams/colors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11" Type="http://schemas.openxmlformats.org/officeDocument/2006/relationships/diagramQuickStyle" Target="../diagrams/quickStyle3.xml"/><Relationship Id="rId5" Type="http://schemas.openxmlformats.org/officeDocument/2006/relationships/image" Target="../media/image52.jpeg"/><Relationship Id="rId10" Type="http://schemas.openxmlformats.org/officeDocument/2006/relationships/diagramLayout" Target="../diagrams/layout3.xml"/><Relationship Id="rId4" Type="http://schemas.microsoft.com/office/2007/relationships/hdphoto" Target="../media/hdphoto2.wdp"/><Relationship Id="rId9" Type="http://schemas.openxmlformats.org/officeDocument/2006/relationships/diagramData" Target="../diagrams/data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3999" cy="573325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 rot="291144">
            <a:off x="-233858" y="-183471"/>
            <a:ext cx="10009112" cy="18722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1124744"/>
          </a:xfrm>
          <a:prstGeom prst="rect">
            <a:avLst/>
          </a:prstGeom>
          <a:solidFill>
            <a:schemeClr val="lt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44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Géo Vendée</a:t>
            </a:r>
          </a:p>
          <a:p>
            <a:pPr algn="ctr"/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 Services géomatiques aux collectivités »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343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4B4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 réseau d’administrateurs et référents SIG</a:t>
            </a:r>
            <a:endParaRPr lang="fr-FR" altLang="fr-FR" sz="3600" b="1" spc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2" b="360"/>
          <a:stretch/>
        </p:blipFill>
        <p:spPr>
          <a:xfrm>
            <a:off x="-14486" y="1125538"/>
            <a:ext cx="9144000" cy="573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401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4B4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Une autonomie de choix dans les logiciels SIG</a:t>
            </a:r>
            <a:endParaRPr lang="fr-FR" altLang="fr-FR" sz="3600" b="1" spc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7" b="325"/>
          <a:stretch/>
        </p:blipFill>
        <p:spPr>
          <a:xfrm>
            <a:off x="0" y="1133474"/>
            <a:ext cx="9144000" cy="57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40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4B4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fr-FR" altLang="fr-FR" sz="32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portail d’accès unique aux services de Géo Vendée</a:t>
            </a:r>
            <a:endParaRPr lang="fr-FR" altLang="fr-FR" sz="3200" b="1" spc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e 1"/>
          <p:cNvGrpSpPr/>
          <p:nvPr/>
        </p:nvGrpSpPr>
        <p:grpSpPr>
          <a:xfrm>
            <a:off x="380355" y="1003982"/>
            <a:ext cx="8076119" cy="2192026"/>
            <a:chOff x="-385890" y="1246295"/>
            <a:chExt cx="6994612" cy="1537169"/>
          </a:xfrm>
        </p:grpSpPr>
        <p:sp>
          <p:nvSpPr>
            <p:cNvPr id="43" name="Rectangle 42"/>
            <p:cNvSpPr/>
            <p:nvPr/>
          </p:nvSpPr>
          <p:spPr>
            <a:xfrm>
              <a:off x="613759" y="2404069"/>
              <a:ext cx="901344" cy="379395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45" name="Ellipse 44"/>
            <p:cNvSpPr/>
            <p:nvPr/>
          </p:nvSpPr>
          <p:spPr>
            <a:xfrm>
              <a:off x="-385890" y="1452477"/>
              <a:ext cx="1846368" cy="710417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Partenaires sous convention</a:t>
              </a:r>
              <a:endParaRPr lang="fr-FR" sz="16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7" name="Ellipse 46"/>
            <p:cNvSpPr/>
            <p:nvPr/>
          </p:nvSpPr>
          <p:spPr>
            <a:xfrm>
              <a:off x="1710940" y="1246295"/>
              <a:ext cx="1797471" cy="57652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Communes</a:t>
              </a:r>
              <a:endParaRPr lang="fr-FR" sz="16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48" name="Connecteur en angle 47"/>
            <p:cNvCxnSpPr/>
            <p:nvPr/>
          </p:nvCxnSpPr>
          <p:spPr>
            <a:xfrm rot="16200000" flipH="1">
              <a:off x="2370652" y="2030130"/>
              <a:ext cx="478055" cy="9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2">
                  <a:lumMod val="75000"/>
                </a:schemeClr>
              </a:solidFill>
              <a:prstDash val="solid"/>
              <a:headEnd type="arrow"/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en angle 48"/>
            <p:cNvCxnSpPr>
              <a:stCxn id="45" idx="6"/>
            </p:cNvCxnSpPr>
            <p:nvPr/>
          </p:nvCxnSpPr>
          <p:spPr>
            <a:xfrm>
              <a:off x="1460478" y="1807686"/>
              <a:ext cx="198093" cy="461477"/>
            </a:xfrm>
            <a:prstGeom prst="bentConnector2">
              <a:avLst/>
            </a:prstGeom>
            <a:ln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1" name="Groupe 100"/>
            <p:cNvGrpSpPr/>
            <p:nvPr/>
          </p:nvGrpSpPr>
          <p:grpSpPr>
            <a:xfrm>
              <a:off x="3690014" y="1417042"/>
              <a:ext cx="2918708" cy="852121"/>
              <a:chOff x="2106454" y="2325519"/>
              <a:chExt cx="2918708" cy="852121"/>
            </a:xfrm>
          </p:grpSpPr>
          <p:cxnSp>
            <p:nvCxnSpPr>
              <p:cNvPr id="103" name="Connecteur en angle 102"/>
              <p:cNvCxnSpPr>
                <a:stCxn id="104" idx="2"/>
              </p:cNvCxnSpPr>
              <p:nvPr/>
            </p:nvCxnSpPr>
            <p:spPr>
              <a:xfrm rot="10800000" flipV="1">
                <a:off x="2106454" y="2716162"/>
                <a:ext cx="514475" cy="461478"/>
              </a:xfrm>
              <a:prstGeom prst="bentConnector2">
                <a:avLst/>
              </a:prstGeom>
              <a:ln>
                <a:solidFill>
                  <a:schemeClr val="tx2">
                    <a:lumMod val="75000"/>
                  </a:schemeClr>
                </a:solidFill>
                <a:headEnd type="arrow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4" name="Ellipse 103"/>
              <p:cNvSpPr/>
              <p:nvPr/>
            </p:nvSpPr>
            <p:spPr>
              <a:xfrm>
                <a:off x="2620928" y="2325519"/>
                <a:ext cx="2404234" cy="781287"/>
              </a:xfrm>
              <a:prstGeom prst="ellipse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600" b="1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EPCI avec administrateur ou Prestataire SIG</a:t>
                </a:r>
              </a:p>
            </p:txBody>
          </p:sp>
        </p:grpSp>
      </p:grpSp>
      <p:grpSp>
        <p:nvGrpSpPr>
          <p:cNvPr id="21" name="Groupe 20"/>
          <p:cNvGrpSpPr/>
          <p:nvPr/>
        </p:nvGrpSpPr>
        <p:grpSpPr>
          <a:xfrm>
            <a:off x="1406727" y="2462606"/>
            <a:ext cx="6169442" cy="637830"/>
            <a:chOff x="-566771" y="1586469"/>
            <a:chExt cx="6169442" cy="637830"/>
          </a:xfrm>
        </p:grpSpPr>
        <p:grpSp>
          <p:nvGrpSpPr>
            <p:cNvPr id="22" name="Groupe 21"/>
            <p:cNvGrpSpPr/>
            <p:nvPr/>
          </p:nvGrpSpPr>
          <p:grpSpPr>
            <a:xfrm>
              <a:off x="-566771" y="1586469"/>
              <a:ext cx="6169442" cy="637830"/>
              <a:chOff x="-558829" y="319702"/>
              <a:chExt cx="6169442" cy="637830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-558829" y="319702"/>
                <a:ext cx="6169442" cy="637830"/>
              </a:xfrm>
              <a:prstGeom prst="rect">
                <a:avLst/>
              </a:prstGeom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5" name="ZoneTexte 24"/>
              <p:cNvSpPr txBox="1"/>
              <p:nvPr/>
            </p:nvSpPr>
            <p:spPr>
              <a:xfrm>
                <a:off x="3660444" y="319704"/>
                <a:ext cx="1906943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sz="1100" b="1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Gestion des accès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sz="1100" b="1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Catalogue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sz="1100" b="1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Informations</a:t>
                </a:r>
                <a:endParaRPr lang="fr-FR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-484622" y="434602"/>
                <a:ext cx="901344" cy="41941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pic>
            <p:nvPicPr>
              <p:cNvPr id="27" name="Image 2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77560" y="454610"/>
                <a:ext cx="696745" cy="379396"/>
              </a:xfrm>
              <a:prstGeom prst="rect">
                <a:avLst/>
              </a:prstGeom>
            </p:spPr>
          </p:pic>
        </p:grpSp>
        <p:sp>
          <p:nvSpPr>
            <p:cNvPr id="23" name="Rectangle 22"/>
            <p:cNvSpPr/>
            <p:nvPr/>
          </p:nvSpPr>
          <p:spPr>
            <a:xfrm>
              <a:off x="211243" y="1701369"/>
              <a:ext cx="3378013" cy="41941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900" b="1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PORTAIL Géo Vendée</a:t>
              </a:r>
            </a:p>
            <a:p>
              <a:pPr algn="ctr"/>
              <a:r>
                <a:rPr lang="fr-FR" sz="1200" b="1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WWW.geovendee.fr</a:t>
              </a:r>
              <a:endParaRPr lang="fr-FR" sz="12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67" b="7188"/>
          <a:stretch/>
        </p:blipFill>
        <p:spPr bwMode="auto">
          <a:xfrm>
            <a:off x="879837" y="3356992"/>
            <a:ext cx="7276766" cy="3337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773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3" y="1135385"/>
            <a:ext cx="1914525" cy="239077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172419" y="1290789"/>
            <a:ext cx="7848872" cy="1130099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fr-FR" sz="3600" b="1" dirty="0" smtClean="0"/>
              <a:t> </a:t>
            </a:r>
            <a:r>
              <a:rPr lang="fr-FR" sz="2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500 couches de données géographiques</a:t>
            </a:r>
          </a:p>
          <a:p>
            <a:pPr algn="ctr"/>
            <a:r>
              <a:rPr lang="fr-FR" sz="2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la </a:t>
            </a:r>
            <a:r>
              <a:rPr lang="fr-FR" sz="26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Base de données Géo Vendée </a:t>
            </a:r>
            <a:r>
              <a:rPr lang="fr-FR" sz="26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BGV</a:t>
            </a:r>
            <a:endParaRPr lang="fr-FR" sz="2600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4B4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fr-FR" altLang="fr-FR" sz="32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Base Géo Vendée   </a:t>
            </a:r>
            <a:r>
              <a:rPr lang="fr-FR" altLang="fr-FR" sz="48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BGV</a:t>
            </a:r>
            <a:endParaRPr lang="fr-FR" altLang="fr-FR" sz="4800" b="1" spc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74" y="3472013"/>
            <a:ext cx="2743023" cy="3164045"/>
          </a:xfrm>
          <a:prstGeom prst="rect">
            <a:avLst/>
          </a:prstGeom>
        </p:spPr>
      </p:pic>
      <p:grpSp>
        <p:nvGrpSpPr>
          <p:cNvPr id="20" name="Groupe 19"/>
          <p:cNvGrpSpPr/>
          <p:nvPr/>
        </p:nvGrpSpPr>
        <p:grpSpPr>
          <a:xfrm>
            <a:off x="485930" y="4843136"/>
            <a:ext cx="2042986" cy="937675"/>
            <a:chOff x="2401383" y="5197994"/>
            <a:chExt cx="2964924" cy="1593027"/>
          </a:xfrm>
        </p:grpSpPr>
        <p:sp>
          <p:nvSpPr>
            <p:cNvPr id="21" name="Organigramme : Disque magnétique 20"/>
            <p:cNvSpPr/>
            <p:nvPr/>
          </p:nvSpPr>
          <p:spPr>
            <a:xfrm>
              <a:off x="2401383" y="5197994"/>
              <a:ext cx="2964924" cy="1524296"/>
            </a:xfrm>
            <a:prstGeom prst="flowChartMagneticDisk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ZoneTexte 24"/>
            <p:cNvSpPr txBox="1"/>
            <p:nvPr/>
          </p:nvSpPr>
          <p:spPr>
            <a:xfrm>
              <a:off x="2447056" y="5588385"/>
              <a:ext cx="2891604" cy="12026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40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BGV</a:t>
              </a:r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2929816" y="2555596"/>
            <a:ext cx="3884118" cy="504000"/>
            <a:chOff x="2952388" y="2708920"/>
            <a:chExt cx="3884118" cy="504000"/>
          </a:xfrm>
        </p:grpSpPr>
        <p:sp>
          <p:nvSpPr>
            <p:cNvPr id="2" name="ZoneTexte 1"/>
            <p:cNvSpPr txBox="1"/>
            <p:nvPr/>
          </p:nvSpPr>
          <p:spPr>
            <a:xfrm>
              <a:off x="3461945" y="2730088"/>
              <a:ext cx="33745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</a:t>
              </a:r>
              <a:r>
                <a:rPr lang="fr-FR" sz="24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es référentiels</a:t>
              </a:r>
              <a:endParaRPr lang="fr-FR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36" name="Groupe 35"/>
            <p:cNvGrpSpPr/>
            <p:nvPr/>
          </p:nvGrpSpPr>
          <p:grpSpPr>
            <a:xfrm>
              <a:off x="2952388" y="2708920"/>
              <a:ext cx="504000" cy="504000"/>
              <a:chOff x="7131428" y="4617963"/>
              <a:chExt cx="504000" cy="504000"/>
            </a:xfrm>
          </p:grpSpPr>
          <p:sp>
            <p:nvSpPr>
              <p:cNvPr id="38" name="Rectangle à coins arrondis 37"/>
              <p:cNvSpPr/>
              <p:nvPr/>
            </p:nvSpPr>
            <p:spPr>
              <a:xfrm>
                <a:off x="7167428" y="4653963"/>
                <a:ext cx="432000" cy="432000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9" name="Picture 5" descr="C:\Users\cedric.seigneuret\AppData\Local\Microsoft\Windows\Temporary Internet Files\Content.IE5\FFWUN06S\check-mark-27820_640[1].png"/>
              <p:cNvPicPr preferRelativeResize="0">
                <a:picLocks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428" y="4617963"/>
                <a:ext cx="504000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" name="Groupe 5"/>
          <p:cNvGrpSpPr/>
          <p:nvPr/>
        </p:nvGrpSpPr>
        <p:grpSpPr>
          <a:xfrm>
            <a:off x="2929816" y="3267919"/>
            <a:ext cx="3884118" cy="504000"/>
            <a:chOff x="2967924" y="3360041"/>
            <a:chExt cx="3884118" cy="504000"/>
          </a:xfrm>
        </p:grpSpPr>
        <p:sp>
          <p:nvSpPr>
            <p:cNvPr id="61" name="ZoneTexte 60"/>
            <p:cNvSpPr txBox="1"/>
            <p:nvPr/>
          </p:nvSpPr>
          <p:spPr>
            <a:xfrm>
              <a:off x="3477481" y="3381209"/>
              <a:ext cx="337456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</a:t>
              </a:r>
              <a:r>
                <a:rPr lang="fr-FR" sz="24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es réseaux</a:t>
              </a:r>
              <a:endParaRPr lang="fr-FR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40" name="Groupe 39"/>
            <p:cNvGrpSpPr/>
            <p:nvPr/>
          </p:nvGrpSpPr>
          <p:grpSpPr>
            <a:xfrm>
              <a:off x="2967924" y="3360041"/>
              <a:ext cx="504000" cy="504000"/>
              <a:chOff x="7131428" y="4617963"/>
              <a:chExt cx="504000" cy="504000"/>
            </a:xfrm>
          </p:grpSpPr>
          <p:sp>
            <p:nvSpPr>
              <p:cNvPr id="41" name="Rectangle à coins arrondis 40"/>
              <p:cNvSpPr/>
              <p:nvPr/>
            </p:nvSpPr>
            <p:spPr>
              <a:xfrm>
                <a:off x="7167428" y="4653963"/>
                <a:ext cx="432000" cy="432000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42" name="Picture 5" descr="C:\Users\cedric.seigneuret\AppData\Local\Microsoft\Windows\Temporary Internet Files\Content.IE5\FFWUN06S\check-mark-27820_640[1].png"/>
              <p:cNvPicPr preferRelativeResize="0">
                <a:picLocks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428" y="4617963"/>
                <a:ext cx="504000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" name="Groupe 6"/>
          <p:cNvGrpSpPr/>
          <p:nvPr/>
        </p:nvGrpSpPr>
        <p:grpSpPr>
          <a:xfrm>
            <a:off x="2929816" y="5404888"/>
            <a:ext cx="5850386" cy="504000"/>
            <a:chOff x="2967924" y="3933444"/>
            <a:chExt cx="5850386" cy="504000"/>
          </a:xfrm>
        </p:grpSpPr>
        <p:sp>
          <p:nvSpPr>
            <p:cNvPr id="63" name="ZoneTexte 62"/>
            <p:cNvSpPr txBox="1"/>
            <p:nvPr/>
          </p:nvSpPr>
          <p:spPr>
            <a:xfrm>
              <a:off x="3477481" y="3954612"/>
              <a:ext cx="53408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</a:t>
              </a:r>
              <a:r>
                <a:rPr lang="fr-FR" sz="24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es données « historiques »</a:t>
              </a:r>
              <a:endParaRPr lang="fr-FR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43" name="Groupe 42"/>
            <p:cNvGrpSpPr/>
            <p:nvPr/>
          </p:nvGrpSpPr>
          <p:grpSpPr>
            <a:xfrm>
              <a:off x="2967924" y="3933444"/>
              <a:ext cx="504000" cy="504000"/>
              <a:chOff x="7131428" y="4617963"/>
              <a:chExt cx="504000" cy="504000"/>
            </a:xfrm>
          </p:grpSpPr>
          <p:sp>
            <p:nvSpPr>
              <p:cNvPr id="44" name="Rectangle à coins arrondis 43"/>
              <p:cNvSpPr/>
              <p:nvPr/>
            </p:nvSpPr>
            <p:spPr>
              <a:xfrm>
                <a:off x="7167428" y="4653963"/>
                <a:ext cx="432000" cy="432000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45" name="Picture 5" descr="C:\Users\cedric.seigneuret\AppData\Local\Microsoft\Windows\Temporary Internet Files\Content.IE5\FFWUN06S\check-mark-27820_640[1].png"/>
              <p:cNvPicPr preferRelativeResize="0">
                <a:picLocks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428" y="4617963"/>
                <a:ext cx="504000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8" name="Groupe 7"/>
          <p:cNvGrpSpPr/>
          <p:nvPr/>
        </p:nvGrpSpPr>
        <p:grpSpPr>
          <a:xfrm>
            <a:off x="2929816" y="3980242"/>
            <a:ext cx="5865922" cy="504000"/>
            <a:chOff x="2952388" y="4506847"/>
            <a:chExt cx="5865922" cy="504000"/>
          </a:xfrm>
        </p:grpSpPr>
        <p:sp>
          <p:nvSpPr>
            <p:cNvPr id="65" name="ZoneTexte 64"/>
            <p:cNvSpPr txBox="1"/>
            <p:nvPr/>
          </p:nvSpPr>
          <p:spPr>
            <a:xfrm>
              <a:off x="3477481" y="4528015"/>
              <a:ext cx="53408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</a:t>
              </a:r>
              <a:r>
                <a:rPr lang="fr-FR" sz="24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es données « métiers »</a:t>
              </a:r>
              <a:endParaRPr lang="fr-FR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46" name="Groupe 45"/>
            <p:cNvGrpSpPr/>
            <p:nvPr/>
          </p:nvGrpSpPr>
          <p:grpSpPr>
            <a:xfrm>
              <a:off x="2952388" y="4506847"/>
              <a:ext cx="504000" cy="504000"/>
              <a:chOff x="7131428" y="4617963"/>
              <a:chExt cx="504000" cy="504000"/>
            </a:xfrm>
          </p:grpSpPr>
          <p:sp>
            <p:nvSpPr>
              <p:cNvPr id="47" name="Rectangle à coins arrondis 46"/>
              <p:cNvSpPr/>
              <p:nvPr/>
            </p:nvSpPr>
            <p:spPr>
              <a:xfrm>
                <a:off x="7167428" y="4653963"/>
                <a:ext cx="432000" cy="432000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48" name="Picture 5" descr="C:\Users\cedric.seigneuret\AppData\Local\Microsoft\Windows\Temporary Internet Files\Content.IE5\FFWUN06S\check-mark-27820_640[1].png"/>
              <p:cNvPicPr preferRelativeResize="0">
                <a:picLocks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428" y="4617963"/>
                <a:ext cx="504000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9" name="Groupe 8"/>
          <p:cNvGrpSpPr/>
          <p:nvPr/>
        </p:nvGrpSpPr>
        <p:grpSpPr>
          <a:xfrm>
            <a:off x="2929816" y="4692565"/>
            <a:ext cx="5850386" cy="504000"/>
            <a:chOff x="2967924" y="5080250"/>
            <a:chExt cx="5850386" cy="504000"/>
          </a:xfrm>
        </p:grpSpPr>
        <p:sp>
          <p:nvSpPr>
            <p:cNvPr id="67" name="ZoneTexte 66"/>
            <p:cNvSpPr txBox="1"/>
            <p:nvPr/>
          </p:nvSpPr>
          <p:spPr>
            <a:xfrm>
              <a:off x="3477481" y="5101418"/>
              <a:ext cx="53408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</a:t>
              </a:r>
              <a:r>
                <a:rPr lang="fr-FR" sz="24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es données 3D</a:t>
              </a:r>
              <a:endParaRPr lang="fr-FR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49" name="Groupe 48"/>
            <p:cNvGrpSpPr/>
            <p:nvPr/>
          </p:nvGrpSpPr>
          <p:grpSpPr>
            <a:xfrm>
              <a:off x="2967924" y="5080250"/>
              <a:ext cx="504000" cy="504000"/>
              <a:chOff x="7131428" y="4617963"/>
              <a:chExt cx="504000" cy="504000"/>
            </a:xfrm>
          </p:grpSpPr>
          <p:sp>
            <p:nvSpPr>
              <p:cNvPr id="50" name="Rectangle à coins arrondis 49"/>
              <p:cNvSpPr/>
              <p:nvPr/>
            </p:nvSpPr>
            <p:spPr>
              <a:xfrm>
                <a:off x="7167428" y="4653963"/>
                <a:ext cx="432000" cy="432000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51" name="Picture 5" descr="C:\Users\cedric.seigneuret\AppData\Local\Microsoft\Windows\Temporary Internet Files\Content.IE5\FFWUN06S\check-mark-27820_640[1].png"/>
              <p:cNvPicPr preferRelativeResize="0">
                <a:picLocks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428" y="4617963"/>
                <a:ext cx="504000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" name="Groupe 9"/>
          <p:cNvGrpSpPr/>
          <p:nvPr/>
        </p:nvGrpSpPr>
        <p:grpSpPr>
          <a:xfrm>
            <a:off x="2929816" y="6117210"/>
            <a:ext cx="5850386" cy="504000"/>
            <a:chOff x="2967924" y="5653654"/>
            <a:chExt cx="5850386" cy="504000"/>
          </a:xfrm>
        </p:grpSpPr>
        <p:sp>
          <p:nvSpPr>
            <p:cNvPr id="69" name="ZoneTexte 68"/>
            <p:cNvSpPr txBox="1"/>
            <p:nvPr/>
          </p:nvSpPr>
          <p:spPr>
            <a:xfrm>
              <a:off x="3477481" y="5674822"/>
              <a:ext cx="53408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</a:t>
              </a:r>
              <a:r>
                <a:rPr lang="fr-FR" sz="24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es services de flux internet</a:t>
              </a:r>
              <a:endParaRPr lang="fr-FR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52" name="Groupe 51"/>
            <p:cNvGrpSpPr/>
            <p:nvPr/>
          </p:nvGrpSpPr>
          <p:grpSpPr>
            <a:xfrm>
              <a:off x="2967924" y="5653654"/>
              <a:ext cx="504000" cy="504000"/>
              <a:chOff x="7131428" y="4617963"/>
              <a:chExt cx="504000" cy="504000"/>
            </a:xfrm>
          </p:grpSpPr>
          <p:sp>
            <p:nvSpPr>
              <p:cNvPr id="53" name="Rectangle à coins arrondis 52"/>
              <p:cNvSpPr/>
              <p:nvPr/>
            </p:nvSpPr>
            <p:spPr>
              <a:xfrm>
                <a:off x="7167428" y="4653963"/>
                <a:ext cx="432000" cy="432000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54" name="Picture 5" descr="C:\Users\cedric.seigneuret\AppData\Local\Microsoft\Windows\Temporary Internet Files\Content.IE5\FFWUN06S\check-mark-27820_640[1].png"/>
              <p:cNvPicPr preferRelativeResize="0">
                <a:picLocks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428" y="4617963"/>
                <a:ext cx="504000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" name="ZoneTexte 2"/>
          <p:cNvSpPr txBox="1"/>
          <p:nvPr/>
        </p:nvSpPr>
        <p:spPr>
          <a:xfrm>
            <a:off x="1309407" y="1300090"/>
            <a:ext cx="10747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800" dirty="0" smtClean="0"/>
              <a:t>=</a:t>
            </a:r>
            <a:endParaRPr lang="fr-FR" sz="8800" dirty="0"/>
          </a:p>
        </p:txBody>
      </p:sp>
    </p:spTree>
    <p:extLst>
      <p:ext uri="{BB962C8B-B14F-4D97-AF65-F5344CB8AC3E}">
        <p14:creationId xmlns:p14="http://schemas.microsoft.com/office/powerpoint/2010/main" val="6008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355976" y="3356992"/>
            <a:ext cx="4406206" cy="1971309"/>
          </a:xfrm>
          <a:prstGeom prst="rect">
            <a:avLst/>
          </a:prstGeom>
          <a:solidFill>
            <a:schemeClr val="bg1">
              <a:lumMod val="50000"/>
              <a:alpha val="2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1776243" y="4279725"/>
            <a:ext cx="1224000" cy="2214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0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Référentiels</a:t>
            </a:r>
            <a:endParaRPr lang="fr-FR" sz="10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76243" y="4501136"/>
            <a:ext cx="1224000" cy="7514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9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Cadastre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900" b="1" dirty="0" err="1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Orthophoto</a:t>
            </a:r>
            <a:endParaRPr lang="fr-FR" sz="900" b="1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9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Réseaux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9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Urbanisme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9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Etc…</a:t>
            </a:r>
            <a:endParaRPr lang="fr-FR" sz="9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4B4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fr-FR" altLang="fr-FR" sz="32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Accès PRODIGE</a:t>
            </a:r>
            <a:endParaRPr lang="fr-FR" altLang="fr-FR" sz="3200" b="1" spc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1"/>
          <p:cNvSpPr>
            <a:spLocks noChangeArrowheads="1"/>
          </p:cNvSpPr>
          <p:nvPr userDrawn="1"/>
        </p:nvSpPr>
        <p:spPr bwMode="auto">
          <a:xfrm flipV="1">
            <a:off x="3086100" y="6453188"/>
            <a:ext cx="1547813" cy="7143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fr-FR">
              <a:latin typeface="Arial" charset="0"/>
            </a:endParaRPr>
          </a:p>
        </p:txBody>
      </p:sp>
      <p:cxnSp>
        <p:nvCxnSpPr>
          <p:cNvPr id="13" name="Connecteur en angle 12"/>
          <p:cNvCxnSpPr>
            <a:stCxn id="41" idx="2"/>
            <a:endCxn id="27" idx="0"/>
          </p:cNvCxnSpPr>
          <p:nvPr/>
        </p:nvCxnSpPr>
        <p:spPr>
          <a:xfrm rot="16200000" flipH="1">
            <a:off x="4656899" y="1874365"/>
            <a:ext cx="492201" cy="2557452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en angle 28"/>
          <p:cNvCxnSpPr>
            <a:stCxn id="27" idx="2"/>
            <a:endCxn id="72" idx="0"/>
          </p:cNvCxnSpPr>
          <p:nvPr/>
        </p:nvCxnSpPr>
        <p:spPr>
          <a:xfrm rot="5400000">
            <a:off x="5349972" y="3605360"/>
            <a:ext cx="450032" cy="1213475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en angle 32"/>
          <p:cNvCxnSpPr>
            <a:stCxn id="27" idx="2"/>
            <a:endCxn id="74" idx="0"/>
          </p:cNvCxnSpPr>
          <p:nvPr/>
        </p:nvCxnSpPr>
        <p:spPr>
          <a:xfrm rot="5400000">
            <a:off x="5861969" y="4117357"/>
            <a:ext cx="450033" cy="189480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en angle 33"/>
          <p:cNvCxnSpPr>
            <a:stCxn id="27" idx="2"/>
            <a:endCxn id="79" idx="0"/>
          </p:cNvCxnSpPr>
          <p:nvPr/>
        </p:nvCxnSpPr>
        <p:spPr>
          <a:xfrm rot="16200000" flipH="1">
            <a:off x="6358097" y="3810709"/>
            <a:ext cx="450031" cy="802774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4480315" y="5013175"/>
            <a:ext cx="2960380" cy="23939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Production de données métiers</a:t>
            </a:r>
            <a:endParaRPr lang="fr-FR" sz="1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6" name="Connecteur en angle 35"/>
          <p:cNvCxnSpPr>
            <a:stCxn id="78" idx="2"/>
          </p:cNvCxnSpPr>
          <p:nvPr/>
        </p:nvCxnSpPr>
        <p:spPr>
          <a:xfrm rot="5400000">
            <a:off x="5990535" y="3856227"/>
            <a:ext cx="1150018" cy="3031788"/>
          </a:xfrm>
          <a:prstGeom prst="bentConnector2">
            <a:avLst/>
          </a:prstGeom>
          <a:ln>
            <a:solidFill>
              <a:schemeClr val="tx2">
                <a:lumMod val="75000"/>
              </a:schemeClr>
            </a:solidFill>
            <a:headEnd type="arrow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en angle 36"/>
          <p:cNvCxnSpPr>
            <a:stCxn id="35" idx="2"/>
          </p:cNvCxnSpPr>
          <p:nvPr/>
        </p:nvCxnSpPr>
        <p:spPr>
          <a:xfrm rot="5400000">
            <a:off x="5281567" y="5013272"/>
            <a:ext cx="439643" cy="918234"/>
          </a:xfrm>
          <a:prstGeom prst="bentConnector2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5" name="Ellipse 44"/>
          <p:cNvSpPr/>
          <p:nvPr/>
        </p:nvSpPr>
        <p:spPr>
          <a:xfrm>
            <a:off x="38713" y="1452477"/>
            <a:ext cx="1846368" cy="71041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Partenaires sous convention</a:t>
            </a:r>
            <a:endParaRPr lang="fr-FR" sz="1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7" name="Ellipse 46"/>
          <p:cNvSpPr/>
          <p:nvPr/>
        </p:nvSpPr>
        <p:spPr>
          <a:xfrm>
            <a:off x="1619250" y="836524"/>
            <a:ext cx="1742536" cy="740675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Communes</a:t>
            </a:r>
            <a:endParaRPr lang="fr-FR" sz="13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8" name="Connecteur en angle 47"/>
          <p:cNvCxnSpPr>
            <a:stCxn id="47" idx="4"/>
          </p:cNvCxnSpPr>
          <p:nvPr/>
        </p:nvCxnSpPr>
        <p:spPr>
          <a:xfrm rot="16200000" flipH="1">
            <a:off x="2144539" y="1923177"/>
            <a:ext cx="691964" cy="7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75000"/>
              </a:schemeClr>
            </a:solidFill>
            <a:prstDash val="sysDash"/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en angle 48"/>
          <p:cNvCxnSpPr>
            <a:stCxn id="45" idx="6"/>
          </p:cNvCxnSpPr>
          <p:nvPr/>
        </p:nvCxnSpPr>
        <p:spPr>
          <a:xfrm>
            <a:off x="1885081" y="1807686"/>
            <a:ext cx="198093" cy="461477"/>
          </a:xfrm>
          <a:prstGeom prst="bentConnector2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>
            <a:stCxn id="46" idx="2"/>
            <a:endCxn id="47" idx="6"/>
          </p:cNvCxnSpPr>
          <p:nvPr/>
        </p:nvCxnSpPr>
        <p:spPr>
          <a:xfrm flipH="1">
            <a:off x="3361786" y="1206861"/>
            <a:ext cx="827751" cy="1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65" name="Groupe 64"/>
          <p:cNvGrpSpPr/>
          <p:nvPr/>
        </p:nvGrpSpPr>
        <p:grpSpPr>
          <a:xfrm>
            <a:off x="2426730" y="5373218"/>
            <a:ext cx="2972308" cy="1440157"/>
            <a:chOff x="2401383" y="5197994"/>
            <a:chExt cx="2972308" cy="1524296"/>
          </a:xfrm>
        </p:grpSpPr>
        <p:sp>
          <p:nvSpPr>
            <p:cNvPr id="66" name="Organigramme : Disque magnétique 65"/>
            <p:cNvSpPr/>
            <p:nvPr/>
          </p:nvSpPr>
          <p:spPr>
            <a:xfrm>
              <a:off x="2401383" y="5197994"/>
              <a:ext cx="2964924" cy="1524296"/>
            </a:xfrm>
            <a:prstGeom prst="flowChartMagneticDisk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7" name="Connecteur droit 66"/>
            <p:cNvCxnSpPr>
              <a:stCxn id="66" idx="0"/>
              <a:endCxn id="66" idx="3"/>
            </p:cNvCxnSpPr>
            <p:nvPr/>
          </p:nvCxnSpPr>
          <p:spPr>
            <a:xfrm>
              <a:off x="3883845" y="5706092"/>
              <a:ext cx="0" cy="1016198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8" name="ZoneTexte 67"/>
            <p:cNvSpPr txBox="1"/>
            <p:nvPr/>
          </p:nvSpPr>
          <p:spPr>
            <a:xfrm>
              <a:off x="2407216" y="5796554"/>
              <a:ext cx="1476628" cy="749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Données statiques</a:t>
              </a:r>
            </a:p>
            <a:p>
              <a:pPr algn="ctr"/>
              <a:r>
                <a:rPr lang="fr-FR" sz="8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(format fichier à plat)</a:t>
              </a:r>
              <a:endParaRPr lang="fr-FR" sz="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3891229" y="5796554"/>
              <a:ext cx="1482462" cy="749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Données vivantes</a:t>
              </a:r>
            </a:p>
            <a:p>
              <a:pPr algn="ctr"/>
              <a:r>
                <a:rPr lang="fr-FR" sz="8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(format </a:t>
              </a:r>
              <a:r>
                <a:rPr lang="fr-FR" sz="800" b="1" dirty="0" err="1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Postgres</a:t>
              </a:r>
              <a:r>
                <a:rPr lang="fr-FR" sz="8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)</a:t>
              </a:r>
              <a:endParaRPr lang="fr-FR" sz="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0" name="ZoneTexte 69"/>
            <p:cNvSpPr txBox="1"/>
            <p:nvPr/>
          </p:nvSpPr>
          <p:spPr>
            <a:xfrm>
              <a:off x="2438042" y="5261255"/>
              <a:ext cx="2891605" cy="358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Base de données BGV</a:t>
              </a:r>
            </a:p>
          </p:txBody>
        </p:sp>
      </p:grpSp>
      <p:cxnSp>
        <p:nvCxnSpPr>
          <p:cNvPr id="73" name="Connecteur en angle 72"/>
          <p:cNvCxnSpPr>
            <a:stCxn id="27" idx="2"/>
            <a:endCxn id="78" idx="0"/>
          </p:cNvCxnSpPr>
          <p:nvPr/>
        </p:nvCxnSpPr>
        <p:spPr>
          <a:xfrm rot="16200000" flipH="1">
            <a:off x="6906566" y="3262239"/>
            <a:ext cx="450031" cy="1899713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57" name="Groupe 156"/>
          <p:cNvGrpSpPr/>
          <p:nvPr/>
        </p:nvGrpSpPr>
        <p:grpSpPr>
          <a:xfrm>
            <a:off x="4820720" y="3399192"/>
            <a:ext cx="2722011" cy="587889"/>
            <a:chOff x="4633914" y="3267985"/>
            <a:chExt cx="2722011" cy="587889"/>
          </a:xfrm>
        </p:grpSpPr>
        <p:sp>
          <p:nvSpPr>
            <p:cNvPr id="27" name="Rectangle 26"/>
            <p:cNvSpPr/>
            <p:nvPr/>
          </p:nvSpPr>
          <p:spPr>
            <a:xfrm>
              <a:off x="4633914" y="3267985"/>
              <a:ext cx="2722010" cy="587889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4695581" y="3352222"/>
              <a:ext cx="1147596" cy="41941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AIGLE</a:t>
              </a:r>
              <a:endParaRPr lang="fr-FR" sz="20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8" name="ZoneTexte 147"/>
            <p:cNvSpPr txBox="1"/>
            <p:nvPr/>
          </p:nvSpPr>
          <p:spPr>
            <a:xfrm>
              <a:off x="5863115" y="3352222"/>
              <a:ext cx="14928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sz="10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Visualisation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sz="10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Création</a:t>
              </a:r>
              <a:endParaRPr lang="fr-FR" sz="1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71" name="Groupe 270"/>
          <p:cNvGrpSpPr/>
          <p:nvPr/>
        </p:nvGrpSpPr>
        <p:grpSpPr>
          <a:xfrm>
            <a:off x="134941" y="3399192"/>
            <a:ext cx="3278502" cy="769441"/>
            <a:chOff x="117302" y="3595303"/>
            <a:chExt cx="3278502" cy="769441"/>
          </a:xfrm>
        </p:grpSpPr>
        <p:sp>
          <p:nvSpPr>
            <p:cNvPr id="76" name="Rectangle 75"/>
            <p:cNvSpPr/>
            <p:nvPr/>
          </p:nvSpPr>
          <p:spPr>
            <a:xfrm>
              <a:off x="117302" y="3595303"/>
              <a:ext cx="3278502" cy="769441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179512" y="3762999"/>
              <a:ext cx="1549454" cy="41941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PRODIGE</a:t>
              </a:r>
              <a:endParaRPr lang="fr-FR" sz="20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5" name="ZoneTexte 224"/>
            <p:cNvSpPr txBox="1"/>
            <p:nvPr/>
          </p:nvSpPr>
          <p:spPr>
            <a:xfrm>
              <a:off x="1756552" y="3629068"/>
              <a:ext cx="16392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fr-FR" sz="10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Visualisation</a:t>
              </a:r>
              <a:endParaRPr lang="fr-FR" sz="1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fr-FR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Echange</a:t>
              </a: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fr-FR" sz="10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Extraction</a:t>
              </a: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fr-FR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</a:t>
              </a:r>
              <a:r>
                <a:rPr lang="fr-FR" sz="10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ntégration</a:t>
              </a:r>
              <a:endParaRPr lang="fr-FR" sz="1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56504" y="1563578"/>
            <a:ext cx="5335151" cy="4529719"/>
            <a:chOff x="56504" y="1563578"/>
            <a:chExt cx="5335151" cy="4529719"/>
          </a:xfrm>
        </p:grpSpPr>
        <p:grpSp>
          <p:nvGrpSpPr>
            <p:cNvPr id="10" name="Groupe 9"/>
            <p:cNvGrpSpPr/>
            <p:nvPr/>
          </p:nvGrpSpPr>
          <p:grpSpPr>
            <a:xfrm>
              <a:off x="1774192" y="1563578"/>
              <a:ext cx="3617463" cy="4529719"/>
              <a:chOff x="1774192" y="1563578"/>
              <a:chExt cx="3617463" cy="4529719"/>
            </a:xfrm>
          </p:grpSpPr>
          <p:grpSp>
            <p:nvGrpSpPr>
              <p:cNvPr id="58" name="Groupe 57"/>
              <p:cNvGrpSpPr/>
              <p:nvPr/>
            </p:nvGrpSpPr>
            <p:grpSpPr>
              <a:xfrm>
                <a:off x="1774192" y="1563578"/>
                <a:ext cx="3617463" cy="4529719"/>
                <a:chOff x="1768490" y="1563580"/>
                <a:chExt cx="3617463" cy="4529719"/>
              </a:xfrm>
            </p:grpSpPr>
            <p:grpSp>
              <p:nvGrpSpPr>
                <p:cNvPr id="59" name="Groupe 58"/>
                <p:cNvGrpSpPr/>
                <p:nvPr/>
              </p:nvGrpSpPr>
              <p:grpSpPr>
                <a:xfrm>
                  <a:off x="1768490" y="1597506"/>
                  <a:ext cx="3617463" cy="4495793"/>
                  <a:chOff x="1780949" y="1597506"/>
                  <a:chExt cx="3617463" cy="4495793"/>
                </a:xfrm>
              </p:grpSpPr>
              <p:cxnSp>
                <p:nvCxnSpPr>
                  <p:cNvPr id="63" name="Connecteur en angle 62"/>
                  <p:cNvCxnSpPr/>
                  <p:nvPr/>
                </p:nvCxnSpPr>
                <p:spPr>
                  <a:xfrm rot="5400000">
                    <a:off x="2461940" y="2185853"/>
                    <a:ext cx="492201" cy="1850081"/>
                  </a:xfrm>
                  <a:prstGeom prst="bentConnector3">
                    <a:avLst>
                      <a:gd name="adj1" fmla="val 50000"/>
                    </a:avLst>
                  </a:prstGeom>
                  <a:ln w="177800">
                    <a:solidFill>
                      <a:srgbClr val="FF0000">
                        <a:alpha val="75000"/>
                      </a:srgbClr>
                    </a:solidFill>
                    <a:headEnd type="none"/>
                    <a:tailEnd type="non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2" name="Connecteur en angle 61"/>
                  <p:cNvCxnSpPr>
                    <a:stCxn id="46" idx="4"/>
                    <a:endCxn id="41" idx="0"/>
                  </p:cNvCxnSpPr>
                  <p:nvPr/>
                </p:nvCxnSpPr>
                <p:spPr>
                  <a:xfrm rot="5400000">
                    <a:off x="4178893" y="1049644"/>
                    <a:ext cx="671657" cy="1767381"/>
                  </a:xfrm>
                  <a:prstGeom prst="bentConnector3">
                    <a:avLst>
                      <a:gd name="adj1" fmla="val 50000"/>
                    </a:avLst>
                  </a:prstGeom>
                  <a:ln w="177800">
                    <a:solidFill>
                      <a:srgbClr val="FF0000">
                        <a:alpha val="75000"/>
                      </a:srgbClr>
                    </a:solidFill>
                    <a:headEnd type="none"/>
                    <a:tailEnd type="non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1" name="Connecteur en angle 60"/>
                  <p:cNvCxnSpPr>
                    <a:stCxn id="76" idx="2"/>
                    <a:endCxn id="66" idx="2"/>
                  </p:cNvCxnSpPr>
                  <p:nvPr/>
                </p:nvCxnSpPr>
                <p:spPr>
                  <a:xfrm rot="16200000" flipH="1">
                    <a:off x="1144886" y="4804698"/>
                    <a:ext cx="1924664" cy="652538"/>
                  </a:xfrm>
                  <a:prstGeom prst="bentConnector2">
                    <a:avLst/>
                  </a:prstGeom>
                  <a:ln w="177800">
                    <a:solidFill>
                      <a:srgbClr val="FF0000">
                        <a:alpha val="75000"/>
                      </a:srgbClr>
                    </a:solidFill>
                    <a:headEnd type="none"/>
                    <a:tailEnd type="none"/>
                  </a:ln>
                </p:spPr>
                <p:style>
                  <a:lnRef idx="3">
                    <a:schemeClr val="dk1"/>
                  </a:lnRef>
                  <a:fillRef idx="0">
                    <a:schemeClr val="dk1"/>
                  </a:fillRef>
                  <a:effectRef idx="2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60" name="Rectangle 59"/>
                <p:cNvSpPr/>
                <p:nvPr/>
              </p:nvSpPr>
              <p:spPr>
                <a:xfrm>
                  <a:off x="3552154" y="1563580"/>
                  <a:ext cx="1742327" cy="359602"/>
                </a:xfrm>
                <a:prstGeom prst="rect">
                  <a:avLst/>
                </a:prstGeom>
                <a:solidFill>
                  <a:schemeClr val="bg1">
                    <a:alpha val="69804"/>
                  </a:schemeClr>
                </a:solidFill>
                <a:ln w="38100">
                  <a:solidFill>
                    <a:srgbClr val="FF0000"/>
                  </a:solidFill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1100" b="1" dirty="0" smtClean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Tâche d’intégration de données</a:t>
                  </a:r>
                  <a:endParaRPr lang="fr-FR" sz="1100" b="1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p:grpSp>
          <p:cxnSp>
            <p:nvCxnSpPr>
              <p:cNvPr id="75" name="Connecteur en angle 74"/>
              <p:cNvCxnSpPr/>
              <p:nvPr/>
            </p:nvCxnSpPr>
            <p:spPr>
              <a:xfrm rot="5400000">
                <a:off x="4175921" y="1084685"/>
                <a:ext cx="642429" cy="1745725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chemeClr val="tx2">
                    <a:lumMod val="75000"/>
                  </a:schemeClr>
                </a:solidFill>
                <a:headEnd type="arrow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Connecteur en angle 63"/>
              <p:cNvCxnSpPr>
                <a:stCxn id="76" idx="2"/>
                <a:endCxn id="66" idx="2"/>
              </p:cNvCxnSpPr>
              <p:nvPr/>
            </p:nvCxnSpPr>
            <p:spPr>
              <a:xfrm rot="16200000" flipH="1">
                <a:off x="1138129" y="4804696"/>
                <a:ext cx="1924664" cy="652538"/>
              </a:xfrm>
              <a:prstGeom prst="bentConnector2">
                <a:avLst/>
              </a:prstGeom>
              <a:ln>
                <a:solidFill>
                  <a:schemeClr val="tx2">
                    <a:lumMod val="75000"/>
                  </a:schemeClr>
                </a:solidFill>
                <a:headEnd type="arrow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Connecteur en angle 76"/>
              <p:cNvCxnSpPr>
                <a:stCxn id="41" idx="2"/>
                <a:endCxn id="11" idx="0"/>
              </p:cNvCxnSpPr>
              <p:nvPr/>
            </p:nvCxnSpPr>
            <p:spPr>
              <a:xfrm rot="5400000">
                <a:off x="2474233" y="2206951"/>
                <a:ext cx="450001" cy="1850081"/>
              </a:xfrm>
              <a:prstGeom prst="bentConnector3">
                <a:avLst>
                  <a:gd name="adj1" fmla="val 50000"/>
                </a:avLst>
              </a:prstGeom>
              <a:ln>
                <a:solidFill>
                  <a:schemeClr val="tx2">
                    <a:lumMod val="75000"/>
                  </a:schemeClr>
                </a:solidFill>
                <a:headEnd type="arrow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Rectangle 10"/>
            <p:cNvSpPr/>
            <p:nvPr/>
          </p:nvSpPr>
          <p:spPr>
            <a:xfrm>
              <a:off x="56504" y="3356992"/>
              <a:ext cx="3435376" cy="1971309"/>
            </a:xfrm>
            <a:prstGeom prst="rect">
              <a:avLst/>
            </a:prstGeom>
            <a:solidFill>
              <a:schemeClr val="accent1">
                <a:lumMod val="50000"/>
                <a:alpha val="2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46" name="Ellipse 45"/>
          <p:cNvSpPr/>
          <p:nvPr/>
        </p:nvSpPr>
        <p:spPr>
          <a:xfrm>
            <a:off x="4189537" y="816217"/>
            <a:ext cx="2404234" cy="78128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EPCI </a:t>
            </a:r>
            <a:r>
              <a:rPr lang="fr-FR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fr-FR" sz="1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vec</a:t>
            </a:r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fr-FR" sz="1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dministrateur ou Prestataire SIG</a:t>
            </a:r>
            <a:endParaRPr lang="fr-FR"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4480314" y="4437113"/>
            <a:ext cx="975871" cy="36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D.E.C.I 85</a:t>
            </a:r>
            <a:endPara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5556928" y="4437114"/>
            <a:ext cx="870633" cy="36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VOIRIE</a:t>
            </a:r>
            <a:endPara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8" name="Rectangle 77"/>
          <p:cNvSpPr/>
          <p:nvPr/>
        </p:nvSpPr>
        <p:spPr>
          <a:xfrm>
            <a:off x="7541438" y="4437112"/>
            <a:ext cx="1080000" cy="36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Géo Vendée CONSULT</a:t>
            </a:r>
            <a:endPara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6528304" y="4437112"/>
            <a:ext cx="912390" cy="36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ZAE</a:t>
            </a:r>
            <a:endPara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80" name="Connecteur droit avec flèche 79"/>
          <p:cNvCxnSpPr>
            <a:stCxn id="72" idx="2"/>
          </p:cNvCxnSpPr>
          <p:nvPr/>
        </p:nvCxnSpPr>
        <p:spPr>
          <a:xfrm flipH="1">
            <a:off x="4968249" y="4797113"/>
            <a:ext cx="1" cy="216065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avec flèche 80"/>
          <p:cNvCxnSpPr>
            <a:stCxn id="74" idx="2"/>
          </p:cNvCxnSpPr>
          <p:nvPr/>
        </p:nvCxnSpPr>
        <p:spPr>
          <a:xfrm flipH="1">
            <a:off x="5992244" y="4797114"/>
            <a:ext cx="1" cy="216064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2" name="Connecteur droit avec flèche 81"/>
          <p:cNvCxnSpPr>
            <a:stCxn id="79" idx="2"/>
          </p:cNvCxnSpPr>
          <p:nvPr/>
        </p:nvCxnSpPr>
        <p:spPr>
          <a:xfrm>
            <a:off x="6984499" y="4797112"/>
            <a:ext cx="4151" cy="216066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4355976" y="3356992"/>
            <a:ext cx="4406206" cy="1971309"/>
          </a:xfrm>
          <a:prstGeom prst="rect">
            <a:avLst/>
          </a:prstGeom>
          <a:solidFill>
            <a:schemeClr val="bg1">
              <a:lumMod val="50000"/>
              <a:alpha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8" name="Groupe 37"/>
          <p:cNvGrpSpPr/>
          <p:nvPr/>
        </p:nvGrpSpPr>
        <p:grpSpPr>
          <a:xfrm>
            <a:off x="539552" y="2269161"/>
            <a:ext cx="6169442" cy="637830"/>
            <a:chOff x="-566771" y="1586469"/>
            <a:chExt cx="6169442" cy="637830"/>
          </a:xfrm>
        </p:grpSpPr>
        <p:grpSp>
          <p:nvGrpSpPr>
            <p:cNvPr id="39" name="Groupe 38"/>
            <p:cNvGrpSpPr/>
            <p:nvPr/>
          </p:nvGrpSpPr>
          <p:grpSpPr>
            <a:xfrm>
              <a:off x="-566771" y="1586469"/>
              <a:ext cx="6169442" cy="637830"/>
              <a:chOff x="-558829" y="319702"/>
              <a:chExt cx="6169442" cy="637830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-558829" y="319702"/>
                <a:ext cx="6169442" cy="637830"/>
              </a:xfrm>
              <a:prstGeom prst="rect">
                <a:avLst/>
              </a:prstGeom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" name="ZoneTexte 41"/>
              <p:cNvSpPr txBox="1"/>
              <p:nvPr/>
            </p:nvSpPr>
            <p:spPr>
              <a:xfrm>
                <a:off x="3660444" y="319704"/>
                <a:ext cx="1906943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sz="1100" b="1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Gestion des accès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sz="1100" b="1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Catalogue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sz="1100" b="1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Informations</a:t>
                </a:r>
                <a:endParaRPr lang="fr-FR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-484622" y="434602"/>
                <a:ext cx="901344" cy="41941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pic>
            <p:nvPicPr>
              <p:cNvPr id="44" name="Image 4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77560" y="454610"/>
                <a:ext cx="696745" cy="379396"/>
              </a:xfrm>
              <a:prstGeom prst="rect">
                <a:avLst/>
              </a:prstGeom>
            </p:spPr>
          </p:pic>
        </p:grpSp>
        <p:sp>
          <p:nvSpPr>
            <p:cNvPr id="40" name="Rectangle 39"/>
            <p:cNvSpPr/>
            <p:nvPr/>
          </p:nvSpPr>
          <p:spPr>
            <a:xfrm>
              <a:off x="211243" y="1701369"/>
              <a:ext cx="3378013" cy="41941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900" b="1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PORTAIL Géo Vendée</a:t>
              </a:r>
            </a:p>
            <a:p>
              <a:pPr algn="ctr"/>
              <a:r>
                <a:rPr lang="fr-FR" sz="1200" b="1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WWW.geovendee.fr</a:t>
              </a:r>
              <a:endParaRPr lang="fr-FR" sz="12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98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355976" y="3356992"/>
            <a:ext cx="4406206" cy="1971309"/>
          </a:xfrm>
          <a:prstGeom prst="rect">
            <a:avLst/>
          </a:prstGeom>
          <a:solidFill>
            <a:schemeClr val="bg1">
              <a:lumMod val="50000"/>
              <a:alpha val="2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56504" y="3356992"/>
            <a:ext cx="3435376" cy="1971309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1776243" y="4279725"/>
            <a:ext cx="1224000" cy="2214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0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Référentiels</a:t>
            </a:r>
            <a:endParaRPr lang="fr-FR" sz="10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76243" y="4501136"/>
            <a:ext cx="1224000" cy="7514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9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Cadastre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900" b="1" dirty="0" err="1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Orthophoto</a:t>
            </a:r>
            <a:endParaRPr lang="fr-FR" sz="900" b="1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9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Réseaux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9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Urbanisme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9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Etc…</a:t>
            </a:r>
            <a:endParaRPr lang="fr-FR" sz="9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4B4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fr-FR" altLang="fr-FR" sz="32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Accès DIRECT  BGV</a:t>
            </a:r>
            <a:endParaRPr lang="fr-FR" altLang="fr-FR" sz="3200" b="1" spc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1"/>
          <p:cNvSpPr>
            <a:spLocks noChangeArrowheads="1"/>
          </p:cNvSpPr>
          <p:nvPr userDrawn="1"/>
        </p:nvSpPr>
        <p:spPr bwMode="auto">
          <a:xfrm flipV="1">
            <a:off x="3086100" y="6453188"/>
            <a:ext cx="1547813" cy="7143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fr-FR">
              <a:latin typeface="Arial" charset="0"/>
            </a:endParaRPr>
          </a:p>
        </p:txBody>
      </p:sp>
      <p:cxnSp>
        <p:nvCxnSpPr>
          <p:cNvPr id="13" name="Connecteur en angle 12"/>
          <p:cNvCxnSpPr>
            <a:stCxn id="41" idx="2"/>
            <a:endCxn id="27" idx="0"/>
          </p:cNvCxnSpPr>
          <p:nvPr/>
        </p:nvCxnSpPr>
        <p:spPr>
          <a:xfrm rot="16200000" flipH="1">
            <a:off x="4656899" y="1874365"/>
            <a:ext cx="492201" cy="2557452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en angle 28"/>
          <p:cNvCxnSpPr>
            <a:stCxn id="27" idx="2"/>
            <a:endCxn id="61" idx="0"/>
          </p:cNvCxnSpPr>
          <p:nvPr/>
        </p:nvCxnSpPr>
        <p:spPr>
          <a:xfrm rot="5400000">
            <a:off x="5349972" y="3605360"/>
            <a:ext cx="450032" cy="1213475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en angle 32"/>
          <p:cNvCxnSpPr>
            <a:stCxn id="27" idx="2"/>
            <a:endCxn id="62" idx="0"/>
          </p:cNvCxnSpPr>
          <p:nvPr/>
        </p:nvCxnSpPr>
        <p:spPr>
          <a:xfrm rot="5400000">
            <a:off x="5861969" y="4117357"/>
            <a:ext cx="450033" cy="189480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en angle 33"/>
          <p:cNvCxnSpPr>
            <a:stCxn id="27" idx="2"/>
            <a:endCxn id="72" idx="0"/>
          </p:cNvCxnSpPr>
          <p:nvPr/>
        </p:nvCxnSpPr>
        <p:spPr>
          <a:xfrm rot="16200000" flipH="1">
            <a:off x="6358097" y="3810709"/>
            <a:ext cx="450031" cy="802774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4480315" y="5013175"/>
            <a:ext cx="2960380" cy="23939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Production de données métiers</a:t>
            </a:r>
            <a:endParaRPr lang="fr-FR" sz="1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6" name="Connecteur en angle 35"/>
          <p:cNvCxnSpPr/>
          <p:nvPr/>
        </p:nvCxnSpPr>
        <p:spPr>
          <a:xfrm rot="5400000">
            <a:off x="6003032" y="3850587"/>
            <a:ext cx="1143161" cy="3049926"/>
          </a:xfrm>
          <a:prstGeom prst="bentConnector2">
            <a:avLst/>
          </a:prstGeom>
          <a:ln>
            <a:solidFill>
              <a:schemeClr val="tx2">
                <a:lumMod val="75000"/>
              </a:schemeClr>
            </a:solidFill>
            <a:headEnd type="arrow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en angle 36"/>
          <p:cNvCxnSpPr>
            <a:stCxn id="35" idx="2"/>
          </p:cNvCxnSpPr>
          <p:nvPr/>
        </p:nvCxnSpPr>
        <p:spPr>
          <a:xfrm rot="5400000">
            <a:off x="5281567" y="5013272"/>
            <a:ext cx="439643" cy="918234"/>
          </a:xfrm>
          <a:prstGeom prst="bentConnector2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38" name="Groupe 37"/>
          <p:cNvGrpSpPr/>
          <p:nvPr/>
        </p:nvGrpSpPr>
        <p:grpSpPr>
          <a:xfrm>
            <a:off x="539552" y="2269161"/>
            <a:ext cx="6169442" cy="637830"/>
            <a:chOff x="-566771" y="1586469"/>
            <a:chExt cx="6169442" cy="637830"/>
          </a:xfrm>
        </p:grpSpPr>
        <p:grpSp>
          <p:nvGrpSpPr>
            <p:cNvPr id="39" name="Groupe 38"/>
            <p:cNvGrpSpPr/>
            <p:nvPr/>
          </p:nvGrpSpPr>
          <p:grpSpPr>
            <a:xfrm>
              <a:off x="-566771" y="1586469"/>
              <a:ext cx="6169442" cy="637830"/>
              <a:chOff x="-558829" y="319702"/>
              <a:chExt cx="6169442" cy="637830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-558829" y="319702"/>
                <a:ext cx="6169442" cy="637830"/>
              </a:xfrm>
              <a:prstGeom prst="rect">
                <a:avLst/>
              </a:prstGeom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" name="ZoneTexte 41"/>
              <p:cNvSpPr txBox="1"/>
              <p:nvPr/>
            </p:nvSpPr>
            <p:spPr>
              <a:xfrm>
                <a:off x="3660444" y="319704"/>
                <a:ext cx="1906943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sz="1100" b="1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Gestion des accès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sz="1100" b="1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Catalogue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sz="1100" b="1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Informations</a:t>
                </a:r>
                <a:endParaRPr lang="fr-FR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-484622" y="434602"/>
                <a:ext cx="901344" cy="41941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pic>
            <p:nvPicPr>
              <p:cNvPr id="44" name="Image 4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77560" y="454610"/>
                <a:ext cx="696745" cy="379396"/>
              </a:xfrm>
              <a:prstGeom prst="rect">
                <a:avLst/>
              </a:prstGeom>
            </p:spPr>
          </p:pic>
        </p:grpSp>
        <p:sp>
          <p:nvSpPr>
            <p:cNvPr id="40" name="Rectangle 39"/>
            <p:cNvSpPr/>
            <p:nvPr/>
          </p:nvSpPr>
          <p:spPr>
            <a:xfrm>
              <a:off x="211243" y="1701369"/>
              <a:ext cx="3378013" cy="41941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900" b="1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PORTAIL Géo Vendée</a:t>
              </a:r>
            </a:p>
            <a:p>
              <a:pPr algn="ctr"/>
              <a:r>
                <a:rPr lang="fr-FR" sz="1200" b="1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WWW.geovendee.fr</a:t>
              </a:r>
              <a:endParaRPr lang="fr-FR" sz="12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45" name="Ellipse 44"/>
          <p:cNvSpPr/>
          <p:nvPr/>
        </p:nvSpPr>
        <p:spPr>
          <a:xfrm>
            <a:off x="38713" y="1452477"/>
            <a:ext cx="1846368" cy="71041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Partenaires sous convention</a:t>
            </a:r>
            <a:endParaRPr lang="fr-FR" sz="1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7" name="Ellipse 46"/>
          <p:cNvSpPr/>
          <p:nvPr/>
        </p:nvSpPr>
        <p:spPr>
          <a:xfrm>
            <a:off x="1619250" y="836524"/>
            <a:ext cx="1742536" cy="740675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Communes</a:t>
            </a:r>
            <a:endParaRPr lang="fr-FR" sz="13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8" name="Connecteur en angle 47"/>
          <p:cNvCxnSpPr>
            <a:stCxn id="47" idx="4"/>
          </p:cNvCxnSpPr>
          <p:nvPr/>
        </p:nvCxnSpPr>
        <p:spPr>
          <a:xfrm rot="16200000" flipH="1">
            <a:off x="2144539" y="1923177"/>
            <a:ext cx="691964" cy="7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75000"/>
              </a:schemeClr>
            </a:solidFill>
            <a:prstDash val="sysDash"/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en angle 48"/>
          <p:cNvCxnSpPr>
            <a:stCxn id="45" idx="6"/>
          </p:cNvCxnSpPr>
          <p:nvPr/>
        </p:nvCxnSpPr>
        <p:spPr>
          <a:xfrm>
            <a:off x="1885081" y="1807686"/>
            <a:ext cx="198093" cy="461477"/>
          </a:xfrm>
          <a:prstGeom prst="bentConnector2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/>
          <p:cNvCxnSpPr>
            <a:stCxn id="46" idx="2"/>
            <a:endCxn id="47" idx="6"/>
          </p:cNvCxnSpPr>
          <p:nvPr/>
        </p:nvCxnSpPr>
        <p:spPr>
          <a:xfrm flipH="1">
            <a:off x="3361786" y="1206861"/>
            <a:ext cx="827751" cy="1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65" name="Groupe 64"/>
          <p:cNvGrpSpPr/>
          <p:nvPr/>
        </p:nvGrpSpPr>
        <p:grpSpPr>
          <a:xfrm>
            <a:off x="2426730" y="5373218"/>
            <a:ext cx="2972308" cy="1440157"/>
            <a:chOff x="2401383" y="5197994"/>
            <a:chExt cx="2972308" cy="1524296"/>
          </a:xfrm>
        </p:grpSpPr>
        <p:sp>
          <p:nvSpPr>
            <p:cNvPr id="66" name="Organigramme : Disque magnétique 65"/>
            <p:cNvSpPr/>
            <p:nvPr/>
          </p:nvSpPr>
          <p:spPr>
            <a:xfrm>
              <a:off x="2401383" y="5197994"/>
              <a:ext cx="2964924" cy="1524296"/>
            </a:xfrm>
            <a:prstGeom prst="flowChartMagneticDisk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7" name="Connecteur droit 66"/>
            <p:cNvCxnSpPr>
              <a:stCxn id="66" idx="0"/>
              <a:endCxn id="66" idx="3"/>
            </p:cNvCxnSpPr>
            <p:nvPr/>
          </p:nvCxnSpPr>
          <p:spPr>
            <a:xfrm>
              <a:off x="3883845" y="5706092"/>
              <a:ext cx="0" cy="1016198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8" name="ZoneTexte 67"/>
            <p:cNvSpPr txBox="1"/>
            <p:nvPr/>
          </p:nvSpPr>
          <p:spPr>
            <a:xfrm>
              <a:off x="2407216" y="5796554"/>
              <a:ext cx="1476628" cy="749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Données statiques</a:t>
              </a:r>
            </a:p>
            <a:p>
              <a:pPr algn="ctr"/>
              <a:r>
                <a:rPr lang="fr-FR" sz="8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(format fichier à plat)</a:t>
              </a:r>
              <a:endParaRPr lang="fr-FR" sz="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3891229" y="5796554"/>
              <a:ext cx="1482462" cy="749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Données vivantes</a:t>
              </a:r>
            </a:p>
            <a:p>
              <a:pPr algn="ctr"/>
              <a:r>
                <a:rPr lang="fr-FR" sz="8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(format </a:t>
              </a:r>
              <a:r>
                <a:rPr lang="fr-FR" sz="800" b="1" dirty="0" err="1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Postgres</a:t>
              </a:r>
              <a:r>
                <a:rPr lang="fr-FR" sz="8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)</a:t>
              </a:r>
              <a:endParaRPr lang="fr-FR" sz="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0" name="ZoneTexte 69"/>
            <p:cNvSpPr txBox="1"/>
            <p:nvPr/>
          </p:nvSpPr>
          <p:spPr>
            <a:xfrm>
              <a:off x="2438042" y="5261255"/>
              <a:ext cx="2891605" cy="358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Base de données BGV</a:t>
              </a:r>
            </a:p>
          </p:txBody>
        </p:sp>
      </p:grpSp>
      <p:cxnSp>
        <p:nvCxnSpPr>
          <p:cNvPr id="73" name="Connecteur en angle 72"/>
          <p:cNvCxnSpPr>
            <a:stCxn id="27" idx="2"/>
          </p:cNvCxnSpPr>
          <p:nvPr/>
        </p:nvCxnSpPr>
        <p:spPr>
          <a:xfrm rot="16200000" flipH="1">
            <a:off x="6915635" y="3253171"/>
            <a:ext cx="450031" cy="1917850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231" name="Groupe 230"/>
          <p:cNvGrpSpPr/>
          <p:nvPr/>
        </p:nvGrpSpPr>
        <p:grpSpPr>
          <a:xfrm>
            <a:off x="5399038" y="1206860"/>
            <a:ext cx="3455340" cy="5085821"/>
            <a:chOff x="5399038" y="1206860"/>
            <a:chExt cx="3455340" cy="5085821"/>
          </a:xfrm>
        </p:grpSpPr>
        <p:sp>
          <p:nvSpPr>
            <p:cNvPr id="534" name="Rectangle 533"/>
            <p:cNvSpPr/>
            <p:nvPr/>
          </p:nvSpPr>
          <p:spPr>
            <a:xfrm>
              <a:off x="7542732" y="2309020"/>
              <a:ext cx="1311646" cy="558112"/>
            </a:xfrm>
            <a:prstGeom prst="rect">
              <a:avLst/>
            </a:prstGeom>
            <a:solidFill>
              <a:schemeClr val="accent3"/>
            </a:solidFill>
            <a:ln>
              <a:solidFill>
                <a:srgbClr val="92D050"/>
              </a:solidFill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400" b="1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Accès direct BGV</a:t>
              </a:r>
              <a:endParaRPr lang="fr-FR" sz="1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6" name="Connecteur en angle 25"/>
            <p:cNvCxnSpPr>
              <a:endCxn id="69" idx="3"/>
            </p:cNvCxnSpPr>
            <p:nvPr/>
          </p:nvCxnSpPr>
          <p:spPr>
            <a:xfrm flipH="1">
              <a:off x="5399038" y="1206860"/>
              <a:ext cx="895240" cy="5085821"/>
            </a:xfrm>
            <a:prstGeom prst="bentConnector3">
              <a:avLst>
                <a:gd name="adj1" fmla="val -296845"/>
              </a:avLst>
            </a:prstGeom>
            <a:ln w="177800">
              <a:headEnd type="none"/>
              <a:tailEnd type="none"/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74" name="Connecteur en angle 73"/>
            <p:cNvCxnSpPr>
              <a:stCxn id="46" idx="6"/>
              <a:endCxn id="69" idx="3"/>
            </p:cNvCxnSpPr>
            <p:nvPr/>
          </p:nvCxnSpPr>
          <p:spPr>
            <a:xfrm flipH="1">
              <a:off x="5399038" y="1206861"/>
              <a:ext cx="1194733" cy="5085820"/>
            </a:xfrm>
            <a:prstGeom prst="bentConnector3">
              <a:avLst>
                <a:gd name="adj1" fmla="val -197718"/>
              </a:avLst>
            </a:prstGeom>
            <a:ln>
              <a:solidFill>
                <a:schemeClr val="tx2"/>
              </a:solidFill>
              <a:headEnd type="arrow"/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75" name="Connecteur en angle 74"/>
          <p:cNvCxnSpPr/>
          <p:nvPr/>
        </p:nvCxnSpPr>
        <p:spPr>
          <a:xfrm rot="5400000">
            <a:off x="4175921" y="1084685"/>
            <a:ext cx="642429" cy="1745725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75000"/>
              </a:schemeClr>
            </a:solidFill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en angle 76"/>
          <p:cNvCxnSpPr>
            <a:stCxn id="41" idx="2"/>
            <a:endCxn id="76" idx="0"/>
          </p:cNvCxnSpPr>
          <p:nvPr/>
        </p:nvCxnSpPr>
        <p:spPr>
          <a:xfrm rot="5400000">
            <a:off x="2453133" y="2228051"/>
            <a:ext cx="492201" cy="1850081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75000"/>
              </a:schemeClr>
            </a:solidFill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57" name="Groupe 156"/>
          <p:cNvGrpSpPr/>
          <p:nvPr/>
        </p:nvGrpSpPr>
        <p:grpSpPr>
          <a:xfrm>
            <a:off x="4820720" y="3399192"/>
            <a:ext cx="2722011" cy="587889"/>
            <a:chOff x="4633914" y="3267985"/>
            <a:chExt cx="2722011" cy="587889"/>
          </a:xfrm>
        </p:grpSpPr>
        <p:sp>
          <p:nvSpPr>
            <p:cNvPr id="27" name="Rectangle 26"/>
            <p:cNvSpPr/>
            <p:nvPr/>
          </p:nvSpPr>
          <p:spPr>
            <a:xfrm>
              <a:off x="4633914" y="3267985"/>
              <a:ext cx="2722010" cy="587889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4695581" y="3352222"/>
              <a:ext cx="1147596" cy="41941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AIGLE</a:t>
              </a:r>
              <a:endParaRPr lang="fr-FR" sz="20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8" name="ZoneTexte 147"/>
            <p:cNvSpPr txBox="1"/>
            <p:nvPr/>
          </p:nvSpPr>
          <p:spPr>
            <a:xfrm>
              <a:off x="5863115" y="3352222"/>
              <a:ext cx="14928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sz="10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Visualisation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sz="10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Création</a:t>
              </a:r>
              <a:endParaRPr lang="fr-FR" sz="1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71" name="Groupe 270"/>
          <p:cNvGrpSpPr/>
          <p:nvPr/>
        </p:nvGrpSpPr>
        <p:grpSpPr>
          <a:xfrm>
            <a:off x="134941" y="3399192"/>
            <a:ext cx="3278502" cy="769441"/>
            <a:chOff x="117302" y="3595303"/>
            <a:chExt cx="3278502" cy="769441"/>
          </a:xfrm>
        </p:grpSpPr>
        <p:sp>
          <p:nvSpPr>
            <p:cNvPr id="76" name="Rectangle 75"/>
            <p:cNvSpPr/>
            <p:nvPr/>
          </p:nvSpPr>
          <p:spPr>
            <a:xfrm>
              <a:off x="117302" y="3595303"/>
              <a:ext cx="3278502" cy="769441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179512" y="3762999"/>
              <a:ext cx="1549454" cy="41941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PRODIGE</a:t>
              </a:r>
              <a:endParaRPr lang="fr-FR" sz="20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5" name="ZoneTexte 224"/>
            <p:cNvSpPr txBox="1"/>
            <p:nvPr/>
          </p:nvSpPr>
          <p:spPr>
            <a:xfrm>
              <a:off x="1756552" y="3629068"/>
              <a:ext cx="16392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fr-FR" sz="10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Visualisation</a:t>
              </a:r>
              <a:endParaRPr lang="fr-FR" sz="1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fr-FR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Echange</a:t>
              </a: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fr-FR" sz="10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Extraction</a:t>
              </a: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fr-FR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</a:t>
              </a:r>
              <a:r>
                <a:rPr lang="fr-FR" sz="10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ntégration</a:t>
              </a:r>
              <a:endParaRPr lang="fr-FR" sz="1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cxnSp>
        <p:nvCxnSpPr>
          <p:cNvPr id="64" name="Connecteur en angle 63"/>
          <p:cNvCxnSpPr>
            <a:stCxn id="76" idx="2"/>
            <a:endCxn id="66" idx="2"/>
          </p:cNvCxnSpPr>
          <p:nvPr/>
        </p:nvCxnSpPr>
        <p:spPr>
          <a:xfrm rot="16200000" flipH="1">
            <a:off x="1138129" y="4804696"/>
            <a:ext cx="1924664" cy="652538"/>
          </a:xfrm>
          <a:prstGeom prst="bentConnector2">
            <a:avLst/>
          </a:prstGeom>
          <a:ln>
            <a:solidFill>
              <a:schemeClr val="tx2">
                <a:lumMod val="75000"/>
              </a:schemeClr>
            </a:solidFill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6" name="Ellipse 45"/>
          <p:cNvSpPr/>
          <p:nvPr/>
        </p:nvSpPr>
        <p:spPr>
          <a:xfrm>
            <a:off x="4189537" y="816217"/>
            <a:ext cx="2404234" cy="78128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EPCI </a:t>
            </a:r>
            <a:r>
              <a:rPr lang="fr-FR" sz="12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fr-FR" sz="1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vec</a:t>
            </a:r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</a:t>
            </a:r>
            <a:r>
              <a:rPr lang="fr-FR" sz="1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dministrateur ou Prestataire SIG</a:t>
            </a:r>
            <a:endParaRPr lang="fr-FR"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480314" y="4437113"/>
            <a:ext cx="975871" cy="36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D.E.C.I 85</a:t>
            </a:r>
            <a:endPara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5556928" y="4437114"/>
            <a:ext cx="870633" cy="36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VOIRIE</a:t>
            </a:r>
            <a:endPara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7541438" y="4437112"/>
            <a:ext cx="1080000" cy="36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Géo Vendée CONSULT</a:t>
            </a:r>
            <a:endPara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6528304" y="4437112"/>
            <a:ext cx="912390" cy="36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ZAE</a:t>
            </a:r>
            <a:endPara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78" name="Connecteur droit avec flèche 77"/>
          <p:cNvCxnSpPr>
            <a:stCxn id="61" idx="2"/>
          </p:cNvCxnSpPr>
          <p:nvPr/>
        </p:nvCxnSpPr>
        <p:spPr>
          <a:xfrm flipH="1">
            <a:off x="4968249" y="4797113"/>
            <a:ext cx="1" cy="216065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avec flèche 78"/>
          <p:cNvCxnSpPr>
            <a:stCxn id="62" idx="2"/>
          </p:cNvCxnSpPr>
          <p:nvPr/>
        </p:nvCxnSpPr>
        <p:spPr>
          <a:xfrm flipH="1">
            <a:off x="5992244" y="4797114"/>
            <a:ext cx="1" cy="216064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0" name="Connecteur droit avec flèche 79"/>
          <p:cNvCxnSpPr>
            <a:stCxn id="72" idx="2"/>
          </p:cNvCxnSpPr>
          <p:nvPr/>
        </p:nvCxnSpPr>
        <p:spPr>
          <a:xfrm>
            <a:off x="6984499" y="4797112"/>
            <a:ext cx="4151" cy="216066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4356695" y="3356992"/>
            <a:ext cx="4406206" cy="1971309"/>
          </a:xfrm>
          <a:prstGeom prst="rect">
            <a:avLst/>
          </a:prstGeom>
          <a:solidFill>
            <a:schemeClr val="bg1">
              <a:lumMod val="50000"/>
              <a:alpha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9" name="Rectangle 58"/>
          <p:cNvSpPr/>
          <p:nvPr/>
        </p:nvSpPr>
        <p:spPr>
          <a:xfrm>
            <a:off x="56504" y="3356991"/>
            <a:ext cx="3435376" cy="1971309"/>
          </a:xfrm>
          <a:prstGeom prst="rect">
            <a:avLst/>
          </a:prstGeom>
          <a:solidFill>
            <a:schemeClr val="bg1">
              <a:lumMod val="50000"/>
              <a:alpha val="8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8462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355976" y="3356992"/>
            <a:ext cx="4406206" cy="1971309"/>
          </a:xfrm>
          <a:prstGeom prst="rect">
            <a:avLst/>
          </a:prstGeom>
          <a:solidFill>
            <a:schemeClr val="bg1">
              <a:lumMod val="50000"/>
              <a:alpha val="2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4B4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fr-FR" altLang="fr-FR" sz="32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Accès Géo Vendée CONSULT</a:t>
            </a:r>
            <a:endParaRPr lang="fr-FR" altLang="fr-FR" sz="3200" b="1" spc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504" y="3356992"/>
            <a:ext cx="3435376" cy="1971309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1776243" y="4279725"/>
            <a:ext cx="1224000" cy="2214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0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Référentiels</a:t>
            </a:r>
            <a:endParaRPr lang="fr-FR" sz="10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76243" y="4501136"/>
            <a:ext cx="1224000" cy="7514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9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Cadastre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900" b="1" dirty="0" err="1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Orthophoto</a:t>
            </a:r>
            <a:endParaRPr lang="fr-FR" sz="900" b="1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9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Réseaux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9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Urbanisme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9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Etc…</a:t>
            </a:r>
            <a:endParaRPr lang="fr-FR" sz="9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1"/>
          <p:cNvSpPr>
            <a:spLocks noChangeArrowheads="1"/>
          </p:cNvSpPr>
          <p:nvPr userDrawn="1"/>
        </p:nvSpPr>
        <p:spPr bwMode="auto">
          <a:xfrm flipV="1">
            <a:off x="3086100" y="6453188"/>
            <a:ext cx="1547813" cy="7143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fr-FR">
              <a:latin typeface="Arial" charset="0"/>
            </a:endParaRPr>
          </a:p>
        </p:txBody>
      </p:sp>
      <p:cxnSp>
        <p:nvCxnSpPr>
          <p:cNvPr id="13" name="Connecteur en angle 12"/>
          <p:cNvCxnSpPr>
            <a:stCxn id="41" idx="2"/>
            <a:endCxn id="27" idx="0"/>
          </p:cNvCxnSpPr>
          <p:nvPr/>
        </p:nvCxnSpPr>
        <p:spPr>
          <a:xfrm rot="16200000" flipH="1">
            <a:off x="4656899" y="1874365"/>
            <a:ext cx="492201" cy="2557452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4480314" y="4437113"/>
            <a:ext cx="975871" cy="36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D.E.C.I 85</a:t>
            </a:r>
            <a:endPara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29" name="Connecteur en angle 28"/>
          <p:cNvCxnSpPr>
            <a:stCxn id="27" idx="2"/>
            <a:endCxn id="28" idx="0"/>
          </p:cNvCxnSpPr>
          <p:nvPr/>
        </p:nvCxnSpPr>
        <p:spPr>
          <a:xfrm rot="5400000">
            <a:off x="5349972" y="3605360"/>
            <a:ext cx="450032" cy="1213475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5556928" y="4437114"/>
            <a:ext cx="870633" cy="36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VOIRIE</a:t>
            </a:r>
            <a:endPara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6528304" y="4437112"/>
            <a:ext cx="912390" cy="36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ZAE</a:t>
            </a:r>
            <a:endPara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3" name="Connecteur en angle 32"/>
          <p:cNvCxnSpPr>
            <a:stCxn id="27" idx="2"/>
            <a:endCxn id="30" idx="0"/>
          </p:cNvCxnSpPr>
          <p:nvPr/>
        </p:nvCxnSpPr>
        <p:spPr>
          <a:xfrm rot="5400000">
            <a:off x="5861969" y="4117357"/>
            <a:ext cx="450033" cy="189480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en angle 33"/>
          <p:cNvCxnSpPr>
            <a:stCxn id="27" idx="2"/>
            <a:endCxn id="32" idx="0"/>
          </p:cNvCxnSpPr>
          <p:nvPr/>
        </p:nvCxnSpPr>
        <p:spPr>
          <a:xfrm rot="16200000" flipH="1">
            <a:off x="6358097" y="3810709"/>
            <a:ext cx="450031" cy="802774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4480314" y="5013175"/>
            <a:ext cx="2960381" cy="23939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Production de données métiers</a:t>
            </a:r>
            <a:endParaRPr lang="fr-FR" sz="1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6" name="Connecteur en angle 35"/>
          <p:cNvCxnSpPr>
            <a:stCxn id="31" idx="2"/>
          </p:cNvCxnSpPr>
          <p:nvPr/>
        </p:nvCxnSpPr>
        <p:spPr>
          <a:xfrm rot="5400000">
            <a:off x="5990542" y="3856234"/>
            <a:ext cx="1150018" cy="3031774"/>
          </a:xfrm>
          <a:prstGeom prst="bentConnector2">
            <a:avLst/>
          </a:prstGeom>
          <a:ln>
            <a:solidFill>
              <a:schemeClr val="tx2">
                <a:lumMod val="75000"/>
              </a:schemeClr>
            </a:solidFill>
            <a:headEnd type="arrow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en angle 36"/>
          <p:cNvCxnSpPr>
            <a:stCxn id="35" idx="2"/>
          </p:cNvCxnSpPr>
          <p:nvPr/>
        </p:nvCxnSpPr>
        <p:spPr>
          <a:xfrm rot="5400000">
            <a:off x="5281567" y="5013272"/>
            <a:ext cx="439643" cy="918234"/>
          </a:xfrm>
          <a:prstGeom prst="bentConnector2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5" name="Ellipse 44"/>
          <p:cNvSpPr/>
          <p:nvPr/>
        </p:nvSpPr>
        <p:spPr>
          <a:xfrm>
            <a:off x="38713" y="1452477"/>
            <a:ext cx="1846368" cy="71041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Partenaires sous convention</a:t>
            </a:r>
            <a:endParaRPr lang="fr-FR" sz="1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7" name="Ellipse 46"/>
          <p:cNvSpPr/>
          <p:nvPr/>
        </p:nvSpPr>
        <p:spPr>
          <a:xfrm>
            <a:off x="1619250" y="836524"/>
            <a:ext cx="1742536" cy="740675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Communes</a:t>
            </a:r>
            <a:endParaRPr lang="fr-FR" sz="13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8" name="Connecteur en angle 47"/>
          <p:cNvCxnSpPr>
            <a:stCxn id="47" idx="4"/>
          </p:cNvCxnSpPr>
          <p:nvPr/>
        </p:nvCxnSpPr>
        <p:spPr>
          <a:xfrm rot="16200000" flipH="1">
            <a:off x="2144539" y="1923177"/>
            <a:ext cx="691964" cy="7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75000"/>
              </a:schemeClr>
            </a:solidFill>
            <a:prstDash val="sysDash"/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en angle 48"/>
          <p:cNvCxnSpPr>
            <a:stCxn id="45" idx="6"/>
          </p:cNvCxnSpPr>
          <p:nvPr/>
        </p:nvCxnSpPr>
        <p:spPr>
          <a:xfrm>
            <a:off x="1885081" y="1807686"/>
            <a:ext cx="198093" cy="461477"/>
          </a:xfrm>
          <a:prstGeom prst="bentConnector2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/>
          <p:cNvCxnSpPr>
            <a:stCxn id="28" idx="2"/>
          </p:cNvCxnSpPr>
          <p:nvPr/>
        </p:nvCxnSpPr>
        <p:spPr>
          <a:xfrm flipH="1">
            <a:off x="4968249" y="4797113"/>
            <a:ext cx="1" cy="216065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/>
          <p:cNvCxnSpPr>
            <a:stCxn id="30" idx="2"/>
          </p:cNvCxnSpPr>
          <p:nvPr/>
        </p:nvCxnSpPr>
        <p:spPr>
          <a:xfrm flipH="1">
            <a:off x="5992244" y="4797114"/>
            <a:ext cx="1" cy="216064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5" name="Connecteur droit avec flèche 54"/>
          <p:cNvCxnSpPr>
            <a:stCxn id="32" idx="2"/>
          </p:cNvCxnSpPr>
          <p:nvPr/>
        </p:nvCxnSpPr>
        <p:spPr>
          <a:xfrm>
            <a:off x="6984499" y="4797112"/>
            <a:ext cx="4151" cy="216066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65" name="Groupe 64"/>
          <p:cNvGrpSpPr/>
          <p:nvPr/>
        </p:nvGrpSpPr>
        <p:grpSpPr>
          <a:xfrm>
            <a:off x="2426730" y="5373218"/>
            <a:ext cx="2972308" cy="1440157"/>
            <a:chOff x="2401383" y="5197994"/>
            <a:chExt cx="2972308" cy="1524296"/>
          </a:xfrm>
        </p:grpSpPr>
        <p:sp>
          <p:nvSpPr>
            <p:cNvPr id="66" name="Organigramme : Disque magnétique 65"/>
            <p:cNvSpPr/>
            <p:nvPr/>
          </p:nvSpPr>
          <p:spPr>
            <a:xfrm>
              <a:off x="2401383" y="5197994"/>
              <a:ext cx="2964924" cy="1524296"/>
            </a:xfrm>
            <a:prstGeom prst="flowChartMagneticDisk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7" name="Connecteur droit 66"/>
            <p:cNvCxnSpPr>
              <a:stCxn id="66" idx="0"/>
              <a:endCxn id="66" idx="3"/>
            </p:cNvCxnSpPr>
            <p:nvPr/>
          </p:nvCxnSpPr>
          <p:spPr>
            <a:xfrm>
              <a:off x="3883845" y="5706092"/>
              <a:ext cx="0" cy="1016198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8" name="ZoneTexte 67"/>
            <p:cNvSpPr txBox="1"/>
            <p:nvPr/>
          </p:nvSpPr>
          <p:spPr>
            <a:xfrm>
              <a:off x="2407216" y="5796554"/>
              <a:ext cx="1476628" cy="749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Données statiques</a:t>
              </a:r>
            </a:p>
            <a:p>
              <a:pPr algn="ctr"/>
              <a:r>
                <a:rPr lang="fr-FR" sz="8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(format fichier à plat)</a:t>
              </a:r>
              <a:endParaRPr lang="fr-FR" sz="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3891229" y="5796554"/>
              <a:ext cx="1482462" cy="749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Données vivantes</a:t>
              </a:r>
            </a:p>
            <a:p>
              <a:pPr algn="ctr"/>
              <a:r>
                <a:rPr lang="fr-FR" sz="8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(format </a:t>
              </a:r>
              <a:r>
                <a:rPr lang="fr-FR" sz="800" b="1" dirty="0" err="1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Postgres</a:t>
              </a:r>
              <a:r>
                <a:rPr lang="fr-FR" sz="8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)</a:t>
              </a:r>
              <a:endParaRPr lang="fr-FR" sz="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0" name="ZoneTexte 69"/>
            <p:cNvSpPr txBox="1"/>
            <p:nvPr/>
          </p:nvSpPr>
          <p:spPr>
            <a:xfrm>
              <a:off x="2438042" y="5261255"/>
              <a:ext cx="2891605" cy="358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Base de données BGV</a:t>
              </a:r>
            </a:p>
          </p:txBody>
        </p:sp>
      </p:grpSp>
      <p:cxnSp>
        <p:nvCxnSpPr>
          <p:cNvPr id="73" name="Connecteur en angle 72"/>
          <p:cNvCxnSpPr>
            <a:stCxn id="27" idx="2"/>
            <a:endCxn id="31" idx="0"/>
          </p:cNvCxnSpPr>
          <p:nvPr/>
        </p:nvCxnSpPr>
        <p:spPr>
          <a:xfrm rot="16200000" flipH="1">
            <a:off x="6906566" y="3262239"/>
            <a:ext cx="450031" cy="1899713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en angle 76"/>
          <p:cNvCxnSpPr>
            <a:stCxn id="41" idx="2"/>
            <a:endCxn id="76" idx="0"/>
          </p:cNvCxnSpPr>
          <p:nvPr/>
        </p:nvCxnSpPr>
        <p:spPr>
          <a:xfrm rot="5400000">
            <a:off x="2453133" y="2228051"/>
            <a:ext cx="492201" cy="1850081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75000"/>
              </a:schemeClr>
            </a:solidFill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57" name="Groupe 156"/>
          <p:cNvGrpSpPr/>
          <p:nvPr/>
        </p:nvGrpSpPr>
        <p:grpSpPr>
          <a:xfrm>
            <a:off x="4820720" y="3399192"/>
            <a:ext cx="2722011" cy="587889"/>
            <a:chOff x="4633914" y="3267985"/>
            <a:chExt cx="2722011" cy="587889"/>
          </a:xfrm>
        </p:grpSpPr>
        <p:sp>
          <p:nvSpPr>
            <p:cNvPr id="27" name="Rectangle 26"/>
            <p:cNvSpPr/>
            <p:nvPr/>
          </p:nvSpPr>
          <p:spPr>
            <a:xfrm>
              <a:off x="4633914" y="3267985"/>
              <a:ext cx="2722010" cy="587889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4695581" y="3352222"/>
              <a:ext cx="1147596" cy="41941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AIGLE</a:t>
              </a:r>
              <a:endParaRPr lang="fr-FR" sz="20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8" name="ZoneTexte 147"/>
            <p:cNvSpPr txBox="1"/>
            <p:nvPr/>
          </p:nvSpPr>
          <p:spPr>
            <a:xfrm>
              <a:off x="5863115" y="3352222"/>
              <a:ext cx="14928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sz="10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Visualisation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sz="10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Création</a:t>
              </a:r>
              <a:endParaRPr lang="fr-FR" sz="1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71" name="Groupe 270"/>
          <p:cNvGrpSpPr/>
          <p:nvPr/>
        </p:nvGrpSpPr>
        <p:grpSpPr>
          <a:xfrm>
            <a:off x="134941" y="3399192"/>
            <a:ext cx="3278502" cy="769441"/>
            <a:chOff x="117302" y="3595303"/>
            <a:chExt cx="3278502" cy="769441"/>
          </a:xfrm>
        </p:grpSpPr>
        <p:sp>
          <p:nvSpPr>
            <p:cNvPr id="76" name="Rectangle 75"/>
            <p:cNvSpPr/>
            <p:nvPr/>
          </p:nvSpPr>
          <p:spPr>
            <a:xfrm>
              <a:off x="117302" y="3595303"/>
              <a:ext cx="3278502" cy="769441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179512" y="3762999"/>
              <a:ext cx="1549454" cy="41941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PRODIGE</a:t>
              </a:r>
              <a:endParaRPr lang="fr-FR" sz="20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5" name="ZoneTexte 224"/>
            <p:cNvSpPr txBox="1"/>
            <p:nvPr/>
          </p:nvSpPr>
          <p:spPr>
            <a:xfrm>
              <a:off x="1756552" y="3629068"/>
              <a:ext cx="16392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fr-FR" sz="10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Visualisation</a:t>
              </a:r>
              <a:endParaRPr lang="fr-FR" sz="1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fr-FR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Echange</a:t>
              </a: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fr-FR" sz="10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Extraction</a:t>
              </a: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fr-FR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</a:t>
              </a:r>
              <a:r>
                <a:rPr lang="fr-FR" sz="10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ntégration</a:t>
              </a:r>
              <a:endParaRPr lang="fr-FR" sz="1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cxnSp>
        <p:nvCxnSpPr>
          <p:cNvPr id="64" name="Connecteur en angle 63"/>
          <p:cNvCxnSpPr>
            <a:stCxn id="76" idx="2"/>
            <a:endCxn id="66" idx="2"/>
          </p:cNvCxnSpPr>
          <p:nvPr/>
        </p:nvCxnSpPr>
        <p:spPr>
          <a:xfrm rot="16200000" flipH="1">
            <a:off x="1138129" y="4804696"/>
            <a:ext cx="1924664" cy="652538"/>
          </a:xfrm>
          <a:prstGeom prst="bentConnector2">
            <a:avLst/>
          </a:prstGeom>
          <a:ln>
            <a:solidFill>
              <a:schemeClr val="tx2">
                <a:lumMod val="75000"/>
              </a:schemeClr>
            </a:solidFill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2" name="Rectangle 71"/>
          <p:cNvSpPr/>
          <p:nvPr/>
        </p:nvSpPr>
        <p:spPr>
          <a:xfrm>
            <a:off x="56504" y="3356991"/>
            <a:ext cx="3435376" cy="1971309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55" name="Groupe 254"/>
          <p:cNvGrpSpPr/>
          <p:nvPr/>
        </p:nvGrpSpPr>
        <p:grpSpPr>
          <a:xfrm>
            <a:off x="3361786" y="816217"/>
            <a:ext cx="5259921" cy="5476464"/>
            <a:chOff x="3361786" y="816217"/>
            <a:chExt cx="5259921" cy="5476464"/>
          </a:xfrm>
        </p:grpSpPr>
        <p:grpSp>
          <p:nvGrpSpPr>
            <p:cNvPr id="252" name="Groupe 251"/>
            <p:cNvGrpSpPr/>
            <p:nvPr/>
          </p:nvGrpSpPr>
          <p:grpSpPr>
            <a:xfrm>
              <a:off x="5399038" y="816217"/>
              <a:ext cx="3222669" cy="5476464"/>
              <a:chOff x="5399038" y="816217"/>
              <a:chExt cx="3222669" cy="5476464"/>
            </a:xfrm>
          </p:grpSpPr>
          <p:grpSp>
            <p:nvGrpSpPr>
              <p:cNvPr id="82" name="Groupe 81"/>
              <p:cNvGrpSpPr/>
              <p:nvPr/>
            </p:nvGrpSpPr>
            <p:grpSpPr>
              <a:xfrm>
                <a:off x="5659593" y="816217"/>
                <a:ext cx="2962114" cy="1462545"/>
                <a:chOff x="4076033" y="1724694"/>
                <a:chExt cx="2962114" cy="1462545"/>
              </a:xfrm>
            </p:grpSpPr>
            <p:cxnSp>
              <p:nvCxnSpPr>
                <p:cNvPr id="83" name="Connecteur en angle 82"/>
                <p:cNvCxnSpPr/>
                <p:nvPr/>
              </p:nvCxnSpPr>
              <p:spPr>
                <a:xfrm rot="5400000">
                  <a:off x="4627681" y="1993162"/>
                  <a:ext cx="642429" cy="1745725"/>
                </a:xfrm>
                <a:prstGeom prst="bentConnector3">
                  <a:avLst>
                    <a:gd name="adj1" fmla="val 50000"/>
                  </a:avLst>
                </a:prstGeom>
                <a:ln>
                  <a:solidFill>
                    <a:schemeClr val="tx2">
                      <a:lumMod val="75000"/>
                    </a:schemeClr>
                  </a:solidFill>
                  <a:headEnd type="arrow"/>
                  <a:tailEnd type="arrow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4" name="Ellipse 83"/>
                <p:cNvSpPr/>
                <p:nvPr/>
              </p:nvSpPr>
              <p:spPr>
                <a:xfrm>
                  <a:off x="4633913" y="1724694"/>
                  <a:ext cx="2404234" cy="781287"/>
                </a:xfrm>
                <a:prstGeom prst="ellipse">
                  <a:avLst/>
                </a:prstGeom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b="1" dirty="0" smtClean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EPCI </a:t>
                  </a:r>
                  <a:r>
                    <a:rPr lang="fr-FR" sz="1200" b="1" dirty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a</a:t>
                  </a:r>
                  <a:r>
                    <a:rPr lang="fr-FR" sz="1200" b="1" dirty="0" smtClean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vec</a:t>
                  </a:r>
                  <a:r>
                    <a:rPr lang="fr-FR" b="1" dirty="0" smtClean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 </a:t>
                  </a:r>
                  <a:r>
                    <a:rPr lang="fr-FR" sz="1200" dirty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a</a:t>
                  </a:r>
                  <a:r>
                    <a:rPr lang="fr-FR" sz="1200" dirty="0" smtClean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dministrateur ou Prestataire SIG</a:t>
                  </a:r>
                  <a:endParaRPr lang="fr-FR" sz="12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p:grpSp>
          <p:cxnSp>
            <p:nvCxnSpPr>
              <p:cNvPr id="118" name="Connecteur en angle 117"/>
              <p:cNvCxnSpPr>
                <a:stCxn id="84" idx="6"/>
                <a:endCxn id="69" idx="3"/>
              </p:cNvCxnSpPr>
              <p:nvPr/>
            </p:nvCxnSpPr>
            <p:spPr>
              <a:xfrm flipH="1">
                <a:off x="5399038" y="1206861"/>
                <a:ext cx="3222669" cy="5085820"/>
              </a:xfrm>
              <a:prstGeom prst="bentConnector3">
                <a:avLst>
                  <a:gd name="adj1" fmla="val -10344"/>
                </a:avLst>
              </a:prstGeom>
              <a:ln>
                <a:solidFill>
                  <a:schemeClr val="tx2">
                    <a:lumMod val="75000"/>
                  </a:schemeClr>
                </a:solidFill>
                <a:headEnd type="arrow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3" name="Connecteur droit avec flèche 122"/>
            <p:cNvCxnSpPr>
              <a:stCxn id="84" idx="2"/>
              <a:endCxn id="47" idx="6"/>
            </p:cNvCxnSpPr>
            <p:nvPr/>
          </p:nvCxnSpPr>
          <p:spPr>
            <a:xfrm flipH="1">
              <a:off x="3361786" y="1206861"/>
              <a:ext cx="2855687" cy="1"/>
            </a:xfrm>
            <a:prstGeom prst="straightConnector1">
              <a:avLst/>
            </a:prstGeom>
            <a:ln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e 25"/>
          <p:cNvGrpSpPr/>
          <p:nvPr/>
        </p:nvGrpSpPr>
        <p:grpSpPr>
          <a:xfrm>
            <a:off x="3221459" y="1340768"/>
            <a:ext cx="5399979" cy="3456344"/>
            <a:chOff x="3221459" y="1340768"/>
            <a:chExt cx="5399979" cy="3456344"/>
          </a:xfrm>
        </p:grpSpPr>
        <p:sp>
          <p:nvSpPr>
            <p:cNvPr id="31" name="Rectangle 30"/>
            <p:cNvSpPr/>
            <p:nvPr/>
          </p:nvSpPr>
          <p:spPr>
            <a:xfrm>
              <a:off x="7541438" y="4437112"/>
              <a:ext cx="1080000" cy="36000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000" b="1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Géo Vendée CONSULT</a:t>
              </a:r>
              <a:endParaRPr lang="fr-FR" sz="1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127" name="Groupe 126"/>
            <p:cNvGrpSpPr/>
            <p:nvPr/>
          </p:nvGrpSpPr>
          <p:grpSpPr>
            <a:xfrm>
              <a:off x="3221459" y="1340768"/>
              <a:ext cx="4878117" cy="3096343"/>
              <a:chOff x="3221459" y="1340768"/>
              <a:chExt cx="4878117" cy="3096343"/>
            </a:xfrm>
          </p:grpSpPr>
          <p:cxnSp>
            <p:nvCxnSpPr>
              <p:cNvPr id="128" name="Connecteur droit avec flèche 127"/>
              <p:cNvCxnSpPr/>
              <p:nvPr/>
            </p:nvCxnSpPr>
            <p:spPr>
              <a:xfrm flipH="1" flipV="1">
                <a:off x="3275856" y="1340770"/>
                <a:ext cx="792091" cy="187746"/>
              </a:xfrm>
              <a:prstGeom prst="straightConnector1">
                <a:avLst/>
              </a:prstGeom>
              <a:ln>
                <a:solidFill>
                  <a:schemeClr val="accent1">
                    <a:lumMod val="50000"/>
                  </a:schemeClr>
                </a:solidFill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Connecteur en angle 128"/>
              <p:cNvCxnSpPr/>
              <p:nvPr/>
            </p:nvCxnSpPr>
            <p:spPr>
              <a:xfrm rot="16200000" flipH="1">
                <a:off x="4656899" y="1874365"/>
                <a:ext cx="492201" cy="2557452"/>
              </a:xfrm>
              <a:prstGeom prst="bentConnector3">
                <a:avLst>
                  <a:gd name="adj1" fmla="val 50000"/>
                </a:avLst>
              </a:prstGeom>
              <a:ln w="177800">
                <a:solidFill>
                  <a:srgbClr val="7030A0">
                    <a:alpha val="45000"/>
                  </a:srgbClr>
                </a:solidFill>
                <a:headEnd type="none"/>
                <a:tailEnd type="non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0" name="Connecteur en angle 129"/>
              <p:cNvCxnSpPr/>
              <p:nvPr/>
            </p:nvCxnSpPr>
            <p:spPr>
              <a:xfrm rot="16200000" flipH="1">
                <a:off x="6915635" y="3253171"/>
                <a:ext cx="450031" cy="1917850"/>
              </a:xfrm>
              <a:prstGeom prst="bentConnector3">
                <a:avLst>
                  <a:gd name="adj1" fmla="val 50000"/>
                </a:avLst>
              </a:prstGeom>
              <a:ln w="177800">
                <a:solidFill>
                  <a:srgbClr val="7030A0">
                    <a:alpha val="45000"/>
                  </a:srgbClr>
                </a:solidFill>
                <a:headEnd type="none"/>
                <a:tailEnd type="non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31" name="Connecteur en angle 130"/>
              <p:cNvCxnSpPr/>
              <p:nvPr/>
            </p:nvCxnSpPr>
            <p:spPr>
              <a:xfrm rot="10800000" flipV="1">
                <a:off x="3221459" y="1751831"/>
                <a:ext cx="846488" cy="597048"/>
              </a:xfrm>
              <a:prstGeom prst="bentConnector3">
                <a:avLst>
                  <a:gd name="adj1" fmla="val 99784"/>
                </a:avLst>
              </a:prstGeom>
              <a:ln w="177800">
                <a:solidFill>
                  <a:srgbClr val="7030A0">
                    <a:alpha val="45000"/>
                  </a:srgbClr>
                </a:solidFill>
                <a:headEnd type="none"/>
                <a:tailEnd type="none"/>
              </a:ln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32" name="Ellipse 131"/>
              <p:cNvSpPr/>
              <p:nvPr/>
            </p:nvSpPr>
            <p:spPr>
              <a:xfrm>
                <a:off x="3473273" y="1340768"/>
                <a:ext cx="2143573" cy="822126"/>
              </a:xfrm>
              <a:prstGeom prst="ellipse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b="1" dirty="0" smtClean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EPCI </a:t>
                </a:r>
                <a:r>
                  <a:rPr lang="fr-FR" sz="1200" b="1" dirty="0" smtClean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sans</a:t>
                </a:r>
              </a:p>
              <a:p>
                <a:pPr algn="ctr"/>
                <a:r>
                  <a:rPr lang="fr-FR" sz="1200" dirty="0" smtClean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administrateur ni Prestataire SIG</a:t>
                </a:r>
                <a:endParaRPr lang="fr-FR" sz="12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cxnSp>
            <p:nvCxnSpPr>
              <p:cNvPr id="133" name="Connecteur en angle 132"/>
              <p:cNvCxnSpPr>
                <a:stCxn id="132" idx="2"/>
              </p:cNvCxnSpPr>
              <p:nvPr/>
            </p:nvCxnSpPr>
            <p:spPr>
              <a:xfrm rot="10800000" flipV="1">
                <a:off x="3221459" y="1751831"/>
                <a:ext cx="251814" cy="517332"/>
              </a:xfrm>
              <a:prstGeom prst="bentConnector2">
                <a:avLst/>
              </a:prstGeom>
              <a:ln>
                <a:solidFill>
                  <a:schemeClr val="accent1">
                    <a:lumMod val="50000"/>
                  </a:schemeClr>
                </a:solidFill>
                <a:headEnd type="arrow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8" name="Groupe 37"/>
          <p:cNvGrpSpPr/>
          <p:nvPr/>
        </p:nvGrpSpPr>
        <p:grpSpPr>
          <a:xfrm>
            <a:off x="539552" y="2269161"/>
            <a:ext cx="6169442" cy="637830"/>
            <a:chOff x="-566771" y="1586469"/>
            <a:chExt cx="6169442" cy="637830"/>
          </a:xfrm>
        </p:grpSpPr>
        <p:grpSp>
          <p:nvGrpSpPr>
            <p:cNvPr id="39" name="Groupe 38"/>
            <p:cNvGrpSpPr/>
            <p:nvPr/>
          </p:nvGrpSpPr>
          <p:grpSpPr>
            <a:xfrm>
              <a:off x="-566771" y="1586469"/>
              <a:ext cx="6169442" cy="637830"/>
              <a:chOff x="-558829" y="319702"/>
              <a:chExt cx="6169442" cy="637830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-558829" y="319702"/>
                <a:ext cx="6169442" cy="637830"/>
              </a:xfrm>
              <a:prstGeom prst="rect">
                <a:avLst/>
              </a:prstGeom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" name="ZoneTexte 41"/>
              <p:cNvSpPr txBox="1"/>
              <p:nvPr/>
            </p:nvSpPr>
            <p:spPr>
              <a:xfrm>
                <a:off x="3660444" y="319704"/>
                <a:ext cx="1906943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sz="1100" b="1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Gestion des accès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sz="1100" b="1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Catalogue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sz="1100" b="1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Informations</a:t>
                </a:r>
                <a:endParaRPr lang="fr-FR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-484622" y="434602"/>
                <a:ext cx="901344" cy="41941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pic>
            <p:nvPicPr>
              <p:cNvPr id="44" name="Image 4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77560" y="454610"/>
                <a:ext cx="696745" cy="379396"/>
              </a:xfrm>
              <a:prstGeom prst="rect">
                <a:avLst/>
              </a:prstGeom>
            </p:spPr>
          </p:pic>
        </p:grpSp>
        <p:sp>
          <p:nvSpPr>
            <p:cNvPr id="40" name="Rectangle 39"/>
            <p:cNvSpPr/>
            <p:nvPr/>
          </p:nvSpPr>
          <p:spPr>
            <a:xfrm>
              <a:off x="211243" y="1701369"/>
              <a:ext cx="3378013" cy="41941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900" b="1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PORTAIL Géo Vendée</a:t>
              </a:r>
            </a:p>
            <a:p>
              <a:pPr algn="ctr"/>
              <a:r>
                <a:rPr lang="fr-FR" sz="1200" b="1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WWW.geovendee.fr</a:t>
              </a:r>
              <a:endParaRPr lang="fr-FR" sz="12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90" name="Rectangle 89"/>
          <p:cNvSpPr/>
          <p:nvPr/>
        </p:nvSpPr>
        <p:spPr>
          <a:xfrm>
            <a:off x="4459210" y="4437115"/>
            <a:ext cx="975871" cy="360000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5535824" y="4437116"/>
            <a:ext cx="870633" cy="360000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6507200" y="4437114"/>
            <a:ext cx="912390" cy="360000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4459211" y="5013177"/>
            <a:ext cx="2981484" cy="239393"/>
          </a:xfrm>
          <a:prstGeom prst="rect">
            <a:avLst/>
          </a:prstGeom>
          <a:solidFill>
            <a:schemeClr val="bg1">
              <a:lumMod val="50000"/>
              <a:alpha val="8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1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4B4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fr-FR" altLang="fr-FR" sz="32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Déploiement BGV et</a:t>
            </a:r>
          </a:p>
          <a:p>
            <a:pPr algn="l" eaLnBrk="0" fontAlgn="base" hangingPunct="0">
              <a:spcAft>
                <a:spcPct val="0"/>
              </a:spcAft>
            </a:pPr>
            <a:r>
              <a:rPr lang="fr-FR" altLang="fr-FR" sz="32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Géo Vendée CONSULT</a:t>
            </a:r>
            <a:endParaRPr lang="fr-FR" altLang="fr-FR" sz="3200" b="1" spc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9" b="319"/>
          <a:stretch/>
        </p:blipFill>
        <p:spPr>
          <a:xfrm>
            <a:off x="0" y="1125538"/>
            <a:ext cx="9144000" cy="5732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15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6504" y="3356992"/>
            <a:ext cx="3435376" cy="1971309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1776243" y="4279725"/>
            <a:ext cx="1224000" cy="22141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0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Référentiels</a:t>
            </a:r>
            <a:endParaRPr lang="fr-FR" sz="1000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776243" y="4501136"/>
            <a:ext cx="1224000" cy="7514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9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Cadastre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900" b="1" dirty="0" err="1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Orthophoto</a:t>
            </a:r>
            <a:endParaRPr lang="fr-FR" sz="900" b="1" dirty="0" smtClean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9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Réseaux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9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Urbanisme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900" b="1" dirty="0" smtClean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Etc…</a:t>
            </a:r>
            <a:endParaRPr lang="fr-FR" sz="900" b="1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01" name="Connecteur droit avec flèche 500"/>
          <p:cNvCxnSpPr/>
          <p:nvPr/>
        </p:nvCxnSpPr>
        <p:spPr>
          <a:xfrm flipH="1" flipV="1">
            <a:off x="3275856" y="1340770"/>
            <a:ext cx="792091" cy="187746"/>
          </a:xfrm>
          <a:prstGeom prst="straightConnector1">
            <a:avLst/>
          </a:prstGeom>
          <a:ln>
            <a:solidFill>
              <a:schemeClr val="accent1">
                <a:lumMod val="50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4B4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fr-FR" altLang="fr-FR" sz="32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Produire des données métiers</a:t>
            </a:r>
            <a:endParaRPr lang="fr-FR" altLang="fr-FR" sz="3200" b="1" spc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1"/>
          <p:cNvSpPr>
            <a:spLocks noChangeArrowheads="1"/>
          </p:cNvSpPr>
          <p:nvPr userDrawn="1"/>
        </p:nvSpPr>
        <p:spPr bwMode="auto">
          <a:xfrm flipV="1">
            <a:off x="3086100" y="6453188"/>
            <a:ext cx="1547813" cy="7143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altLang="fr-FR"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355976" y="3356992"/>
            <a:ext cx="4406206" cy="197130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en angle 12"/>
          <p:cNvCxnSpPr>
            <a:stCxn id="41" idx="2"/>
            <a:endCxn id="27" idx="0"/>
          </p:cNvCxnSpPr>
          <p:nvPr/>
        </p:nvCxnSpPr>
        <p:spPr>
          <a:xfrm rot="16200000" flipH="1">
            <a:off x="4656899" y="1874365"/>
            <a:ext cx="492201" cy="2557452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en angle 28"/>
          <p:cNvCxnSpPr>
            <a:stCxn id="27" idx="2"/>
            <a:endCxn id="71" idx="0"/>
          </p:cNvCxnSpPr>
          <p:nvPr/>
        </p:nvCxnSpPr>
        <p:spPr>
          <a:xfrm rot="5400000">
            <a:off x="5349972" y="3605360"/>
            <a:ext cx="450032" cy="1213475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en angle 32"/>
          <p:cNvCxnSpPr>
            <a:stCxn id="27" idx="2"/>
            <a:endCxn id="72" idx="0"/>
          </p:cNvCxnSpPr>
          <p:nvPr/>
        </p:nvCxnSpPr>
        <p:spPr>
          <a:xfrm rot="5400000">
            <a:off x="5861969" y="4117357"/>
            <a:ext cx="450033" cy="189480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en angle 33"/>
          <p:cNvCxnSpPr>
            <a:stCxn id="27" idx="2"/>
            <a:endCxn id="75" idx="0"/>
          </p:cNvCxnSpPr>
          <p:nvPr/>
        </p:nvCxnSpPr>
        <p:spPr>
          <a:xfrm rot="16200000" flipH="1">
            <a:off x="6358097" y="3810709"/>
            <a:ext cx="450031" cy="802774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4480315" y="5013175"/>
            <a:ext cx="2960380" cy="239393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Production de données métiers</a:t>
            </a:r>
            <a:endParaRPr lang="fr-FR" sz="1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36" name="Connecteur en angle 35"/>
          <p:cNvCxnSpPr/>
          <p:nvPr/>
        </p:nvCxnSpPr>
        <p:spPr>
          <a:xfrm rot="5400000">
            <a:off x="6003032" y="3850587"/>
            <a:ext cx="1143161" cy="3049926"/>
          </a:xfrm>
          <a:prstGeom prst="bentConnector2">
            <a:avLst/>
          </a:prstGeom>
          <a:ln>
            <a:solidFill>
              <a:schemeClr val="tx2">
                <a:lumMod val="75000"/>
              </a:schemeClr>
            </a:solidFill>
            <a:headEnd type="arrow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en angle 36"/>
          <p:cNvCxnSpPr>
            <a:stCxn id="35" idx="2"/>
          </p:cNvCxnSpPr>
          <p:nvPr/>
        </p:nvCxnSpPr>
        <p:spPr>
          <a:xfrm rot="5400000">
            <a:off x="5281567" y="5013272"/>
            <a:ext cx="439643" cy="918234"/>
          </a:xfrm>
          <a:prstGeom prst="bentConnector2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38" name="Groupe 37"/>
          <p:cNvGrpSpPr/>
          <p:nvPr/>
        </p:nvGrpSpPr>
        <p:grpSpPr>
          <a:xfrm>
            <a:off x="539552" y="2269161"/>
            <a:ext cx="6169442" cy="637830"/>
            <a:chOff x="-566771" y="1586469"/>
            <a:chExt cx="6169442" cy="637830"/>
          </a:xfrm>
        </p:grpSpPr>
        <p:grpSp>
          <p:nvGrpSpPr>
            <p:cNvPr id="39" name="Groupe 38"/>
            <p:cNvGrpSpPr/>
            <p:nvPr/>
          </p:nvGrpSpPr>
          <p:grpSpPr>
            <a:xfrm>
              <a:off x="-566771" y="1586469"/>
              <a:ext cx="6169442" cy="637830"/>
              <a:chOff x="-558829" y="319702"/>
              <a:chExt cx="6169442" cy="637830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-558829" y="319702"/>
                <a:ext cx="6169442" cy="637830"/>
              </a:xfrm>
              <a:prstGeom prst="rect">
                <a:avLst/>
              </a:prstGeom>
              <a:ln/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2" name="ZoneTexte 41"/>
              <p:cNvSpPr txBox="1"/>
              <p:nvPr/>
            </p:nvSpPr>
            <p:spPr>
              <a:xfrm>
                <a:off x="3660444" y="319704"/>
                <a:ext cx="1906943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sz="1100" b="1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Gestion des accès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sz="1100" b="1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Catalogue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fr-FR" sz="1100" b="1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Informations</a:t>
                </a:r>
                <a:endParaRPr lang="fr-FR" sz="11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-484622" y="434602"/>
                <a:ext cx="901344" cy="419414"/>
              </a:xfrm>
              <a:prstGeom prst="rect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dirty="0"/>
              </a:p>
            </p:txBody>
          </p:sp>
          <p:pic>
            <p:nvPicPr>
              <p:cNvPr id="44" name="Image 4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77560" y="454610"/>
                <a:ext cx="696745" cy="379396"/>
              </a:xfrm>
              <a:prstGeom prst="rect">
                <a:avLst/>
              </a:prstGeom>
            </p:spPr>
          </p:pic>
        </p:grpSp>
        <p:sp>
          <p:nvSpPr>
            <p:cNvPr id="40" name="Rectangle 39"/>
            <p:cNvSpPr/>
            <p:nvPr/>
          </p:nvSpPr>
          <p:spPr>
            <a:xfrm>
              <a:off x="211243" y="1701369"/>
              <a:ext cx="3378013" cy="41941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1900" b="1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PORTAIL Géo Vendée</a:t>
              </a:r>
            </a:p>
            <a:p>
              <a:pPr algn="ctr"/>
              <a:r>
                <a:rPr lang="fr-FR" sz="1200" b="1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WWW.geovendee.fr</a:t>
              </a:r>
              <a:endParaRPr lang="fr-FR" sz="12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45" name="Ellipse 44"/>
          <p:cNvSpPr/>
          <p:nvPr/>
        </p:nvSpPr>
        <p:spPr>
          <a:xfrm>
            <a:off x="38713" y="1452477"/>
            <a:ext cx="1846368" cy="710417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Partenaires sous convention</a:t>
            </a:r>
            <a:endParaRPr lang="fr-FR" sz="12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7" name="Ellipse 46"/>
          <p:cNvSpPr/>
          <p:nvPr/>
        </p:nvSpPr>
        <p:spPr>
          <a:xfrm>
            <a:off x="1619250" y="836524"/>
            <a:ext cx="1742536" cy="740675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Communes</a:t>
            </a:r>
            <a:endParaRPr lang="fr-FR" sz="13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8" name="Connecteur en angle 47"/>
          <p:cNvCxnSpPr>
            <a:stCxn id="47" idx="4"/>
          </p:cNvCxnSpPr>
          <p:nvPr/>
        </p:nvCxnSpPr>
        <p:spPr>
          <a:xfrm rot="16200000" flipH="1">
            <a:off x="2144539" y="1923177"/>
            <a:ext cx="691964" cy="7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75000"/>
              </a:schemeClr>
            </a:solidFill>
            <a:prstDash val="sysDash"/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en angle 48"/>
          <p:cNvCxnSpPr>
            <a:stCxn id="45" idx="6"/>
          </p:cNvCxnSpPr>
          <p:nvPr/>
        </p:nvCxnSpPr>
        <p:spPr>
          <a:xfrm>
            <a:off x="1885081" y="1807686"/>
            <a:ext cx="198093" cy="461477"/>
          </a:xfrm>
          <a:prstGeom prst="bentConnector2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7" name="Ellipse 56"/>
          <p:cNvSpPr/>
          <p:nvPr/>
        </p:nvSpPr>
        <p:spPr>
          <a:xfrm>
            <a:off x="3473273" y="1340768"/>
            <a:ext cx="2143573" cy="822126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EPCI </a:t>
            </a:r>
            <a:r>
              <a:rPr lang="fr-FR" sz="1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sans</a:t>
            </a:r>
          </a:p>
          <a:p>
            <a:pPr algn="ctr"/>
            <a:r>
              <a:rPr lang="fr-FR" sz="120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administrateur ni Prestataire SIG</a:t>
            </a:r>
            <a:endParaRPr lang="fr-FR" sz="12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65" name="Groupe 64"/>
          <p:cNvGrpSpPr/>
          <p:nvPr/>
        </p:nvGrpSpPr>
        <p:grpSpPr>
          <a:xfrm>
            <a:off x="2426730" y="5373218"/>
            <a:ext cx="2972308" cy="1440157"/>
            <a:chOff x="2401383" y="5197994"/>
            <a:chExt cx="2972308" cy="1524296"/>
          </a:xfrm>
        </p:grpSpPr>
        <p:sp>
          <p:nvSpPr>
            <p:cNvPr id="66" name="Organigramme : Disque magnétique 65"/>
            <p:cNvSpPr/>
            <p:nvPr/>
          </p:nvSpPr>
          <p:spPr>
            <a:xfrm>
              <a:off x="2401383" y="5197994"/>
              <a:ext cx="2964924" cy="1524296"/>
            </a:xfrm>
            <a:prstGeom prst="flowChartMagneticDisk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67" name="Connecteur droit 66"/>
            <p:cNvCxnSpPr>
              <a:stCxn id="66" idx="0"/>
              <a:endCxn id="66" idx="3"/>
            </p:cNvCxnSpPr>
            <p:nvPr/>
          </p:nvCxnSpPr>
          <p:spPr>
            <a:xfrm>
              <a:off x="3883845" y="5706092"/>
              <a:ext cx="0" cy="1016198"/>
            </a:xfrm>
            <a:prstGeom prst="line">
              <a:avLst/>
            </a:prstGeom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8" name="ZoneTexte 67"/>
            <p:cNvSpPr txBox="1"/>
            <p:nvPr/>
          </p:nvSpPr>
          <p:spPr>
            <a:xfrm>
              <a:off x="2407216" y="5796554"/>
              <a:ext cx="1476628" cy="749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Données statiques</a:t>
              </a:r>
            </a:p>
            <a:p>
              <a:pPr algn="ctr"/>
              <a:r>
                <a:rPr lang="fr-FR" sz="8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(format fichier à plat)</a:t>
              </a:r>
              <a:endParaRPr lang="fr-FR" sz="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9" name="ZoneTexte 68"/>
            <p:cNvSpPr txBox="1"/>
            <p:nvPr/>
          </p:nvSpPr>
          <p:spPr>
            <a:xfrm>
              <a:off x="3891229" y="5796554"/>
              <a:ext cx="1482462" cy="749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Données vivantes</a:t>
              </a:r>
            </a:p>
            <a:p>
              <a:pPr algn="ctr"/>
              <a:r>
                <a:rPr lang="fr-FR" sz="8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(format </a:t>
              </a:r>
              <a:r>
                <a:rPr lang="fr-FR" sz="800" b="1" dirty="0" err="1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Postgres</a:t>
              </a:r>
              <a:r>
                <a:rPr lang="fr-FR" sz="8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)</a:t>
              </a:r>
              <a:endParaRPr lang="fr-FR" sz="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0" name="ZoneTexte 69"/>
            <p:cNvSpPr txBox="1"/>
            <p:nvPr/>
          </p:nvSpPr>
          <p:spPr>
            <a:xfrm>
              <a:off x="2438042" y="5261255"/>
              <a:ext cx="2891605" cy="3583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Base de données BGV</a:t>
              </a:r>
            </a:p>
          </p:txBody>
        </p:sp>
      </p:grpSp>
      <p:cxnSp>
        <p:nvCxnSpPr>
          <p:cNvPr id="73" name="Connecteur en angle 72"/>
          <p:cNvCxnSpPr>
            <a:stCxn id="27" idx="2"/>
            <a:endCxn id="74" idx="0"/>
          </p:cNvCxnSpPr>
          <p:nvPr/>
        </p:nvCxnSpPr>
        <p:spPr>
          <a:xfrm rot="16200000" flipH="1">
            <a:off x="6906566" y="3262239"/>
            <a:ext cx="450031" cy="1899713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en angle 76"/>
          <p:cNvCxnSpPr>
            <a:stCxn id="41" idx="2"/>
            <a:endCxn id="76" idx="0"/>
          </p:cNvCxnSpPr>
          <p:nvPr/>
        </p:nvCxnSpPr>
        <p:spPr>
          <a:xfrm rot="5400000">
            <a:off x="2453133" y="2228051"/>
            <a:ext cx="492201" cy="1850081"/>
          </a:xfrm>
          <a:prstGeom prst="bentConnector3">
            <a:avLst>
              <a:gd name="adj1" fmla="val 50000"/>
            </a:avLst>
          </a:prstGeom>
          <a:ln>
            <a:solidFill>
              <a:schemeClr val="tx2">
                <a:lumMod val="75000"/>
              </a:schemeClr>
            </a:solidFill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57" name="Groupe 156"/>
          <p:cNvGrpSpPr/>
          <p:nvPr/>
        </p:nvGrpSpPr>
        <p:grpSpPr>
          <a:xfrm>
            <a:off x="4820720" y="3399192"/>
            <a:ext cx="2722011" cy="587889"/>
            <a:chOff x="4633914" y="3267985"/>
            <a:chExt cx="2722011" cy="587889"/>
          </a:xfrm>
        </p:grpSpPr>
        <p:sp>
          <p:nvSpPr>
            <p:cNvPr id="27" name="Rectangle 26"/>
            <p:cNvSpPr/>
            <p:nvPr/>
          </p:nvSpPr>
          <p:spPr>
            <a:xfrm>
              <a:off x="4633914" y="3267985"/>
              <a:ext cx="2722010" cy="587889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4695581" y="3352222"/>
              <a:ext cx="1147596" cy="41941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AIGLE</a:t>
              </a:r>
              <a:endParaRPr lang="fr-FR" sz="20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8" name="ZoneTexte 147"/>
            <p:cNvSpPr txBox="1"/>
            <p:nvPr/>
          </p:nvSpPr>
          <p:spPr>
            <a:xfrm>
              <a:off x="5863115" y="3352222"/>
              <a:ext cx="14928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sz="10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Visualisation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fr-FR" sz="10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Création</a:t>
              </a:r>
              <a:endParaRPr lang="fr-FR" sz="1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71" name="Groupe 270"/>
          <p:cNvGrpSpPr/>
          <p:nvPr/>
        </p:nvGrpSpPr>
        <p:grpSpPr>
          <a:xfrm>
            <a:off x="134941" y="3399192"/>
            <a:ext cx="3278502" cy="769441"/>
            <a:chOff x="117302" y="3595303"/>
            <a:chExt cx="3278502" cy="769441"/>
          </a:xfrm>
        </p:grpSpPr>
        <p:sp>
          <p:nvSpPr>
            <p:cNvPr id="76" name="Rectangle 75"/>
            <p:cNvSpPr/>
            <p:nvPr/>
          </p:nvSpPr>
          <p:spPr>
            <a:xfrm>
              <a:off x="117302" y="3595303"/>
              <a:ext cx="3278502" cy="769441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1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179512" y="3762999"/>
              <a:ext cx="1549454" cy="419413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000" b="1" dirty="0" smtClean="0">
                  <a:solidFill>
                    <a:schemeClr val="tx2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PRODIGE</a:t>
              </a:r>
              <a:endParaRPr lang="fr-FR" sz="2000" b="1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5" name="ZoneTexte 224"/>
            <p:cNvSpPr txBox="1"/>
            <p:nvPr/>
          </p:nvSpPr>
          <p:spPr>
            <a:xfrm>
              <a:off x="1756552" y="3629068"/>
              <a:ext cx="16392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fr-FR" sz="10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Visualisation</a:t>
              </a:r>
              <a:endParaRPr lang="fr-FR" sz="1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fr-FR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Echange</a:t>
              </a: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fr-FR" sz="10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Extraction</a:t>
              </a:r>
            </a:p>
            <a:p>
              <a:pPr marL="171450" indent="-171450">
                <a:buFont typeface="Wingdings" panose="05000000000000000000" pitchFamily="2" charset="2"/>
                <a:buChar char="Ø"/>
              </a:pPr>
              <a:r>
                <a:rPr lang="fr-FR" sz="10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</a:t>
              </a:r>
              <a:r>
                <a:rPr lang="fr-FR" sz="10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ntégration</a:t>
              </a:r>
              <a:endParaRPr lang="fr-FR" sz="1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389" name="ZoneTexte 388"/>
          <p:cNvSpPr txBox="1"/>
          <p:nvPr/>
        </p:nvSpPr>
        <p:spPr>
          <a:xfrm>
            <a:off x="7902529" y="756206"/>
            <a:ext cx="12414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dirty="0" smtClean="0">
                <a:solidFill>
                  <a:schemeClr val="bg1"/>
                </a:solidFill>
              </a:rPr>
              <a:t>V2.0 DC-CS</a:t>
            </a:r>
            <a:endParaRPr lang="fr-FR" sz="1200" dirty="0">
              <a:solidFill>
                <a:schemeClr val="bg1"/>
              </a:solidFill>
            </a:endParaRPr>
          </a:p>
        </p:txBody>
      </p:sp>
      <p:cxnSp>
        <p:nvCxnSpPr>
          <p:cNvPr id="478" name="Connecteur en angle 477"/>
          <p:cNvCxnSpPr>
            <a:stCxn id="57" idx="2"/>
          </p:cNvCxnSpPr>
          <p:nvPr/>
        </p:nvCxnSpPr>
        <p:spPr>
          <a:xfrm rot="10800000" flipV="1">
            <a:off x="3221459" y="1751831"/>
            <a:ext cx="251814" cy="517332"/>
          </a:xfrm>
          <a:prstGeom prst="bentConnector2">
            <a:avLst/>
          </a:prstGeom>
          <a:ln>
            <a:solidFill>
              <a:schemeClr val="accent1">
                <a:lumMod val="50000"/>
              </a:schemeClr>
            </a:solidFill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4" name="Connecteur en angle 63"/>
          <p:cNvCxnSpPr>
            <a:stCxn id="76" idx="2"/>
            <a:endCxn id="66" idx="2"/>
          </p:cNvCxnSpPr>
          <p:nvPr/>
        </p:nvCxnSpPr>
        <p:spPr>
          <a:xfrm rot="16200000" flipH="1">
            <a:off x="1138129" y="4804696"/>
            <a:ext cx="1924664" cy="652538"/>
          </a:xfrm>
          <a:prstGeom prst="bentConnector2">
            <a:avLst/>
          </a:prstGeom>
          <a:ln>
            <a:solidFill>
              <a:schemeClr val="tx2">
                <a:lumMod val="75000"/>
              </a:schemeClr>
            </a:solidFill>
            <a:headEnd type="arrow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31" name="ZoneTexte 230"/>
          <p:cNvSpPr txBox="1"/>
          <p:nvPr/>
        </p:nvSpPr>
        <p:spPr>
          <a:xfrm>
            <a:off x="7541438" y="1051424"/>
            <a:ext cx="700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grpSp>
        <p:nvGrpSpPr>
          <p:cNvPr id="98" name="Groupe 97"/>
          <p:cNvGrpSpPr/>
          <p:nvPr/>
        </p:nvGrpSpPr>
        <p:grpSpPr>
          <a:xfrm>
            <a:off x="3361786" y="816217"/>
            <a:ext cx="5259921" cy="5476464"/>
            <a:chOff x="3361786" y="816217"/>
            <a:chExt cx="5259921" cy="5476464"/>
          </a:xfrm>
        </p:grpSpPr>
        <p:grpSp>
          <p:nvGrpSpPr>
            <p:cNvPr id="99" name="Groupe 98"/>
            <p:cNvGrpSpPr/>
            <p:nvPr/>
          </p:nvGrpSpPr>
          <p:grpSpPr>
            <a:xfrm>
              <a:off x="5399038" y="816217"/>
              <a:ext cx="3222669" cy="5476464"/>
              <a:chOff x="5399038" y="816217"/>
              <a:chExt cx="3222669" cy="5476464"/>
            </a:xfrm>
          </p:grpSpPr>
          <p:grpSp>
            <p:nvGrpSpPr>
              <p:cNvPr id="101" name="Groupe 100"/>
              <p:cNvGrpSpPr/>
              <p:nvPr/>
            </p:nvGrpSpPr>
            <p:grpSpPr>
              <a:xfrm>
                <a:off x="5712298" y="816217"/>
                <a:ext cx="2909409" cy="1452946"/>
                <a:chOff x="4128738" y="1724694"/>
                <a:chExt cx="2909409" cy="1452946"/>
              </a:xfrm>
            </p:grpSpPr>
            <p:cxnSp>
              <p:nvCxnSpPr>
                <p:cNvPr id="103" name="Connecteur en angle 102"/>
                <p:cNvCxnSpPr>
                  <a:stCxn id="104" idx="4"/>
                  <a:endCxn id="42" idx="0"/>
                </p:cNvCxnSpPr>
                <p:nvPr/>
              </p:nvCxnSpPr>
              <p:spPr>
                <a:xfrm rot="5400000">
                  <a:off x="4646555" y="1988164"/>
                  <a:ext cx="671659" cy="1707293"/>
                </a:xfrm>
                <a:prstGeom prst="bentConnector3">
                  <a:avLst>
                    <a:gd name="adj1" fmla="val 50000"/>
                  </a:avLst>
                </a:prstGeom>
                <a:ln>
                  <a:solidFill>
                    <a:schemeClr val="tx2">
                      <a:lumMod val="75000"/>
                    </a:schemeClr>
                  </a:solidFill>
                  <a:headEnd type="arrow"/>
                  <a:tailEnd type="arrow"/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4" name="Ellipse 103"/>
                <p:cNvSpPr/>
                <p:nvPr/>
              </p:nvSpPr>
              <p:spPr>
                <a:xfrm>
                  <a:off x="4633913" y="1724694"/>
                  <a:ext cx="2404234" cy="781287"/>
                </a:xfrm>
                <a:prstGeom prst="ellipse">
                  <a:avLst/>
                </a:prstGeom>
              </p:spPr>
              <p:style>
                <a:lnRef idx="0">
                  <a:schemeClr val="accent6"/>
                </a:lnRef>
                <a:fillRef idx="3">
                  <a:schemeClr val="accent6"/>
                </a:fillRef>
                <a:effectRef idx="3">
                  <a:schemeClr val="accent6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b="1" dirty="0" smtClean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EPCI </a:t>
                  </a:r>
                  <a:r>
                    <a:rPr lang="fr-FR" sz="1200" b="1" dirty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a</a:t>
                  </a:r>
                  <a:r>
                    <a:rPr lang="fr-FR" sz="1200" b="1" dirty="0" smtClean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vec</a:t>
                  </a:r>
                  <a:r>
                    <a:rPr lang="fr-FR" b="1" dirty="0" smtClean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 </a:t>
                  </a:r>
                  <a:r>
                    <a:rPr lang="fr-FR" sz="1200" dirty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a</a:t>
                  </a:r>
                  <a:r>
                    <a:rPr lang="fr-FR" sz="1200" dirty="0" smtClean="0">
                      <a:solidFill>
                        <a:schemeClr val="tx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dministrateur ou Prestataire SIG</a:t>
                  </a:r>
                  <a:endParaRPr lang="fr-FR" sz="1200" dirty="0">
                    <a:solidFill>
                      <a:schemeClr val="tx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endParaRPr>
                </a:p>
              </p:txBody>
            </p:sp>
          </p:grpSp>
          <p:cxnSp>
            <p:nvCxnSpPr>
              <p:cNvPr id="102" name="Connecteur en angle 101"/>
              <p:cNvCxnSpPr>
                <a:stCxn id="104" idx="6"/>
              </p:cNvCxnSpPr>
              <p:nvPr/>
            </p:nvCxnSpPr>
            <p:spPr>
              <a:xfrm flipH="1">
                <a:off x="5399038" y="1206861"/>
                <a:ext cx="3222669" cy="5085820"/>
              </a:xfrm>
              <a:prstGeom prst="bentConnector3">
                <a:avLst>
                  <a:gd name="adj1" fmla="val -10344"/>
                </a:avLst>
              </a:prstGeom>
              <a:ln>
                <a:solidFill>
                  <a:schemeClr val="tx2">
                    <a:lumMod val="75000"/>
                  </a:schemeClr>
                </a:solidFill>
                <a:headEnd type="arrow"/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0" name="Connecteur droit avec flèche 99"/>
            <p:cNvCxnSpPr>
              <a:stCxn id="104" idx="2"/>
            </p:cNvCxnSpPr>
            <p:nvPr/>
          </p:nvCxnSpPr>
          <p:spPr>
            <a:xfrm flipH="1">
              <a:off x="3361786" y="1206861"/>
              <a:ext cx="2855687" cy="1"/>
            </a:xfrm>
            <a:prstGeom prst="straightConnector1">
              <a:avLst/>
            </a:prstGeom>
            <a:ln>
              <a:solidFill>
                <a:schemeClr val="tx2">
                  <a:lumMod val="75000"/>
                </a:schemeClr>
              </a:solidFill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0" name="Rectangle 79"/>
          <p:cNvSpPr/>
          <p:nvPr/>
        </p:nvSpPr>
        <p:spPr>
          <a:xfrm>
            <a:off x="56504" y="3356991"/>
            <a:ext cx="3435376" cy="1971309"/>
          </a:xfrm>
          <a:prstGeom prst="rect">
            <a:avLst/>
          </a:prstGeom>
          <a:solidFill>
            <a:schemeClr val="accent1">
              <a:lumMod val="50000"/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Rectangle 70"/>
          <p:cNvSpPr/>
          <p:nvPr/>
        </p:nvSpPr>
        <p:spPr>
          <a:xfrm>
            <a:off x="4480314" y="4437113"/>
            <a:ext cx="975871" cy="36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D.E.C.I 85</a:t>
            </a:r>
            <a:endPara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5556928" y="4437114"/>
            <a:ext cx="870633" cy="36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VOIRIE</a:t>
            </a:r>
            <a:endPara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7541438" y="4437112"/>
            <a:ext cx="1080000" cy="36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Géo Vendée CONSULT</a:t>
            </a:r>
            <a:endPara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6528304" y="4437112"/>
            <a:ext cx="912390" cy="360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ZAE</a:t>
            </a:r>
            <a:endPara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78" name="Connecteur droit avec flèche 77"/>
          <p:cNvCxnSpPr>
            <a:stCxn id="71" idx="2"/>
          </p:cNvCxnSpPr>
          <p:nvPr/>
        </p:nvCxnSpPr>
        <p:spPr>
          <a:xfrm flipH="1">
            <a:off x="4968249" y="4797113"/>
            <a:ext cx="1" cy="216065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9" name="Connecteur droit avec flèche 78"/>
          <p:cNvCxnSpPr>
            <a:stCxn id="72" idx="2"/>
          </p:cNvCxnSpPr>
          <p:nvPr/>
        </p:nvCxnSpPr>
        <p:spPr>
          <a:xfrm flipH="1">
            <a:off x="5992244" y="4797114"/>
            <a:ext cx="1" cy="216064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1" name="Connecteur droit avec flèche 80"/>
          <p:cNvCxnSpPr>
            <a:stCxn id="75" idx="2"/>
          </p:cNvCxnSpPr>
          <p:nvPr/>
        </p:nvCxnSpPr>
        <p:spPr>
          <a:xfrm>
            <a:off x="6984499" y="4797112"/>
            <a:ext cx="4151" cy="216066"/>
          </a:xfrm>
          <a:prstGeom prst="straightConnector1">
            <a:avLst/>
          </a:prstGeom>
          <a:ln>
            <a:solidFill>
              <a:schemeClr val="tx2">
                <a:lumMod val="75000"/>
              </a:schemeClr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3" name="Rectangle 82"/>
          <p:cNvSpPr/>
          <p:nvPr/>
        </p:nvSpPr>
        <p:spPr>
          <a:xfrm>
            <a:off x="7542730" y="4443969"/>
            <a:ext cx="1080000" cy="360000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0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9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1000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4B4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Défense </a:t>
            </a:r>
            <a:r>
              <a:rPr lang="fr-FR" altLang="fr-FR" sz="36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Extérieure</a:t>
            </a:r>
          </a:p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Contre </a:t>
            </a:r>
            <a:r>
              <a:rPr lang="fr-FR" altLang="fr-FR" sz="36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l’Incendie 85</a:t>
            </a: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e 6"/>
          <p:cNvGrpSpPr/>
          <p:nvPr/>
        </p:nvGrpSpPr>
        <p:grpSpPr>
          <a:xfrm>
            <a:off x="101600" y="1457511"/>
            <a:ext cx="13634525" cy="936104"/>
            <a:chOff x="114498" y="1772816"/>
            <a:chExt cx="13634525" cy="936104"/>
          </a:xfrm>
        </p:grpSpPr>
        <p:sp>
          <p:nvSpPr>
            <p:cNvPr id="3" name="Rectangle 2"/>
            <p:cNvSpPr/>
            <p:nvPr/>
          </p:nvSpPr>
          <p:spPr>
            <a:xfrm>
              <a:off x="114498" y="1772816"/>
              <a:ext cx="8934896" cy="93610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1916832"/>
              <a:ext cx="13353487" cy="648072"/>
            </a:xfrm>
            <a:prstGeom prst="rect">
              <a:avLst/>
            </a:prstGeom>
          </p:spPr>
        </p:pic>
      </p:grpSp>
      <p:pic>
        <p:nvPicPr>
          <p:cNvPr id="22" name="Imag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78" y="2913556"/>
            <a:ext cx="1914525" cy="239077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187624" y="3068960"/>
            <a:ext cx="7848872" cy="2945554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altLang="fr-FR" sz="3600" b="1" dirty="0">
                <a:solidFill>
                  <a:srgbClr val="FF0000"/>
                </a:solidFill>
              </a:rPr>
              <a:t>D.E.C.I 85 - Service WEB/SIG</a:t>
            </a:r>
          </a:p>
          <a:p>
            <a:pPr algn="ctr"/>
            <a:r>
              <a:rPr lang="fr-FR" altLang="fr-FR" sz="3600" b="1" dirty="0" smtClean="0"/>
              <a:t>La </a:t>
            </a:r>
            <a:r>
              <a:rPr lang="fr-FR" altLang="fr-FR" sz="3600" b="1" dirty="0">
                <a:solidFill>
                  <a:srgbClr val="FF0000"/>
                </a:solidFill>
              </a:rPr>
              <a:t>D</a:t>
            </a:r>
            <a:r>
              <a:rPr lang="fr-FR" altLang="fr-FR" sz="3600" b="1" dirty="0"/>
              <a:t>éfense </a:t>
            </a:r>
            <a:r>
              <a:rPr lang="fr-FR" altLang="fr-FR" sz="3600" b="1" dirty="0" smtClean="0">
                <a:solidFill>
                  <a:srgbClr val="FF0000"/>
                </a:solidFill>
              </a:rPr>
              <a:t>E</a:t>
            </a:r>
            <a:r>
              <a:rPr lang="fr-FR" altLang="fr-FR" sz="3600" b="1" dirty="0" smtClean="0"/>
              <a:t>xtérieure </a:t>
            </a:r>
            <a:r>
              <a:rPr lang="fr-FR" altLang="fr-FR" sz="3600" b="1" dirty="0" smtClean="0">
                <a:solidFill>
                  <a:srgbClr val="FF0000"/>
                </a:solidFill>
              </a:rPr>
              <a:t>C</a:t>
            </a:r>
            <a:r>
              <a:rPr lang="fr-FR" altLang="fr-FR" sz="3600" b="1" dirty="0" smtClean="0"/>
              <a:t>ontre </a:t>
            </a:r>
            <a:r>
              <a:rPr lang="fr-FR" altLang="fr-FR" sz="3600" b="1" dirty="0"/>
              <a:t>l’ </a:t>
            </a:r>
            <a:r>
              <a:rPr lang="fr-FR" altLang="fr-FR" sz="3600" b="1" dirty="0">
                <a:solidFill>
                  <a:srgbClr val="FF0000"/>
                </a:solidFill>
              </a:rPr>
              <a:t>I</a:t>
            </a:r>
            <a:r>
              <a:rPr lang="fr-FR" altLang="fr-FR" sz="3600" b="1" dirty="0"/>
              <a:t>ncendie </a:t>
            </a:r>
            <a:r>
              <a:rPr lang="fr-FR" altLang="fr-FR" sz="32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Outil mis </a:t>
            </a:r>
            <a:r>
              <a:rPr lang="fr-FR" altLang="fr-FR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place par</a:t>
            </a:r>
            <a:br>
              <a:rPr lang="fr-FR" altLang="fr-FR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altLang="fr-FR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 le </a:t>
            </a:r>
            <a:r>
              <a:rPr lang="fr-FR" altLang="fr-FR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SDIS,</a:t>
            </a:r>
            <a:r>
              <a:rPr lang="fr-FR" altLang="fr-FR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 </a:t>
            </a:r>
            <a:r>
              <a:rPr lang="fr-FR" altLang="fr-FR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Vendée Eau</a:t>
            </a:r>
            <a:br>
              <a:rPr lang="fr-FR" altLang="fr-FR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fr-FR" altLang="fr-FR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Wingdings" pitchFamily="2" charset="2"/>
              </a:rPr>
              <a:t>et </a:t>
            </a:r>
            <a:r>
              <a:rPr lang="fr-FR" altLang="fr-FR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Géo </a:t>
            </a:r>
            <a:r>
              <a:rPr lang="fr-FR" altLang="fr-FR" sz="3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Vendée.</a:t>
            </a:r>
            <a:endParaRPr lang="fr-FR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47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2267664480"/>
              </p:ext>
            </p:extLst>
          </p:nvPr>
        </p:nvGraphicFramePr>
        <p:xfrm>
          <a:off x="17668" y="695932"/>
          <a:ext cx="9108664" cy="6045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4B4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Historique VIRGIL Quelques dates…</a:t>
            </a:r>
            <a:endParaRPr lang="fr-FR" altLang="fr-FR" sz="3600" b="1" spc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572000" y="3263269"/>
            <a:ext cx="2952328" cy="21502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6" name="Groupe 25"/>
          <p:cNvGrpSpPr/>
          <p:nvPr/>
        </p:nvGrpSpPr>
        <p:grpSpPr>
          <a:xfrm>
            <a:off x="3419500" y="2981414"/>
            <a:ext cx="5448052" cy="693904"/>
            <a:chOff x="1690951" y="2922746"/>
            <a:chExt cx="7161083" cy="951886"/>
          </a:xfrm>
        </p:grpSpPr>
        <p:sp>
          <p:nvSpPr>
            <p:cNvPr id="27" name="Rectangle 26"/>
            <p:cNvSpPr/>
            <p:nvPr/>
          </p:nvSpPr>
          <p:spPr>
            <a:xfrm>
              <a:off x="2814209" y="2922746"/>
              <a:ext cx="4366901" cy="32133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1690951" y="3553297"/>
              <a:ext cx="7161083" cy="32133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73030" tIns="0" rIns="0" bIns="0" numCol="1" spcCol="1270" anchor="t" anchorCtr="0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fr-FR" sz="1600" kern="1200" dirty="0"/>
            </a:p>
          </p:txBody>
        </p:sp>
      </p:grpSp>
      <p:grpSp>
        <p:nvGrpSpPr>
          <p:cNvPr id="35" name="Groupe 34"/>
          <p:cNvGrpSpPr/>
          <p:nvPr/>
        </p:nvGrpSpPr>
        <p:grpSpPr>
          <a:xfrm>
            <a:off x="6576365" y="1545900"/>
            <a:ext cx="4311199" cy="944599"/>
            <a:chOff x="1514342" y="2922746"/>
            <a:chExt cx="5666768" cy="1295786"/>
          </a:xfrm>
        </p:grpSpPr>
        <p:sp>
          <p:nvSpPr>
            <p:cNvPr id="36" name="Rectangle 35"/>
            <p:cNvSpPr/>
            <p:nvPr/>
          </p:nvSpPr>
          <p:spPr>
            <a:xfrm>
              <a:off x="2814209" y="2922746"/>
              <a:ext cx="4366901" cy="32133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7" name="Rectangle 36"/>
            <p:cNvSpPr/>
            <p:nvPr/>
          </p:nvSpPr>
          <p:spPr>
            <a:xfrm>
              <a:off x="1514342" y="3244081"/>
              <a:ext cx="2988095" cy="9744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73030" tIns="0" rIns="0" bIns="0" numCol="1" spcCol="1270" anchor="t" anchorCtr="0">
              <a:noAutofit/>
            </a:bodyPr>
            <a:lstStyle/>
            <a:p>
              <a:pPr lvl="0" algn="l" defTabSz="622300">
                <a:spcBef>
                  <a:spcPct val="0"/>
                </a:spcBef>
              </a:pPr>
              <a:endParaRPr lang="fr-FR" sz="1600" kern="1200" dirty="0"/>
            </a:p>
          </p:txBody>
        </p:sp>
      </p:grpSp>
      <p:sp>
        <p:nvSpPr>
          <p:cNvPr id="40" name="Ellipse 39"/>
          <p:cNvSpPr/>
          <p:nvPr/>
        </p:nvSpPr>
        <p:spPr>
          <a:xfrm>
            <a:off x="5220072" y="1978803"/>
            <a:ext cx="1080120" cy="1064167"/>
          </a:xfrm>
          <a:prstGeom prst="ellipse">
            <a:avLst/>
          </a:prstGeom>
          <a:ln w="3810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9" name="Ellipse 38"/>
          <p:cNvSpPr/>
          <p:nvPr/>
        </p:nvSpPr>
        <p:spPr>
          <a:xfrm>
            <a:off x="3690556" y="2551113"/>
            <a:ext cx="936104" cy="927178"/>
          </a:xfrm>
          <a:prstGeom prst="ellipse">
            <a:avLst/>
          </a:prstGeom>
          <a:ln w="38100"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9" name="Groupe 28"/>
          <p:cNvGrpSpPr/>
          <p:nvPr/>
        </p:nvGrpSpPr>
        <p:grpSpPr>
          <a:xfrm>
            <a:off x="4762673" y="2457703"/>
            <a:ext cx="5147828" cy="878888"/>
            <a:chOff x="414652" y="2922746"/>
            <a:chExt cx="6766458" cy="1205645"/>
          </a:xfrm>
        </p:grpSpPr>
        <p:sp>
          <p:nvSpPr>
            <p:cNvPr id="30" name="Rectangle 29"/>
            <p:cNvSpPr/>
            <p:nvPr/>
          </p:nvSpPr>
          <p:spPr>
            <a:xfrm>
              <a:off x="2814209" y="2922746"/>
              <a:ext cx="4366901" cy="32133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1" name="Rectangle 30"/>
            <p:cNvSpPr/>
            <p:nvPr/>
          </p:nvSpPr>
          <p:spPr>
            <a:xfrm>
              <a:off x="414652" y="3153941"/>
              <a:ext cx="5758946" cy="97445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73030" tIns="0" rIns="0" bIns="0" numCol="1" spcCol="1270" anchor="t" anchorCtr="0">
              <a:noAutofit/>
            </a:bodyPr>
            <a:lstStyle/>
            <a:p>
              <a:pPr lvl="0" algn="l" defTabSz="622300">
                <a:spcBef>
                  <a:spcPct val="0"/>
                </a:spcBef>
              </a:pPr>
              <a:endParaRPr lang="fr-FR" sz="1600" kern="1200" dirty="0"/>
            </a:p>
          </p:txBody>
        </p:sp>
      </p:grpSp>
      <p:sp>
        <p:nvSpPr>
          <p:cNvPr id="47" name="Légende encadrée 1 46"/>
          <p:cNvSpPr/>
          <p:nvPr/>
        </p:nvSpPr>
        <p:spPr>
          <a:xfrm>
            <a:off x="3988629" y="4151204"/>
            <a:ext cx="5048313" cy="470618"/>
          </a:xfrm>
          <a:prstGeom prst="borderCallout1">
            <a:avLst>
              <a:gd name="adj1" fmla="val 46932"/>
              <a:gd name="adj2" fmla="val 115"/>
              <a:gd name="adj3" fmla="val -101684"/>
              <a:gd name="adj4" fmla="val -2331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622300">
              <a:spcBef>
                <a:spcPct val="0"/>
              </a:spcBef>
            </a:pPr>
            <a:r>
              <a:rPr lang="fr-FR" sz="2000" b="1" dirty="0">
                <a:solidFill>
                  <a:schemeClr val="accent2">
                    <a:lumMod val="75000"/>
                  </a:schemeClr>
                </a:solidFill>
              </a:rPr>
              <a:t>2001 : </a:t>
            </a:r>
            <a:r>
              <a:rPr lang="fr-FR" sz="2000" dirty="0"/>
              <a:t>Convention VIRGIL </a:t>
            </a:r>
            <a:r>
              <a:rPr lang="fr-FR" sz="2000" b="1" dirty="0" smtClean="0"/>
              <a:t>85</a:t>
            </a:r>
            <a:r>
              <a:rPr lang="fr-FR" sz="2000" b="1" dirty="0"/>
              <a:t>%</a:t>
            </a:r>
            <a:r>
              <a:rPr lang="fr-FR" sz="2000" dirty="0"/>
              <a:t> des communes.</a:t>
            </a:r>
          </a:p>
        </p:txBody>
      </p:sp>
      <p:sp>
        <p:nvSpPr>
          <p:cNvPr id="48" name="Légende encadrée 1 47"/>
          <p:cNvSpPr/>
          <p:nvPr/>
        </p:nvSpPr>
        <p:spPr>
          <a:xfrm>
            <a:off x="4739367" y="3213474"/>
            <a:ext cx="4347903" cy="767226"/>
          </a:xfrm>
          <a:prstGeom prst="borderCallout1">
            <a:avLst>
              <a:gd name="adj1" fmla="val 50435"/>
              <a:gd name="adj2" fmla="val -486"/>
              <a:gd name="adj3" fmla="val -21077"/>
              <a:gd name="adj4" fmla="val -138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622300">
              <a:spcBef>
                <a:spcPct val="0"/>
              </a:spcBef>
            </a:pPr>
            <a:r>
              <a:rPr lang="fr-FR" sz="2000" b="1" dirty="0">
                <a:solidFill>
                  <a:schemeClr val="accent2">
                    <a:lumMod val="75000"/>
                  </a:schemeClr>
                </a:solidFill>
              </a:rPr>
              <a:t>2003 </a:t>
            </a:r>
            <a:r>
              <a:rPr lang="fr-FR" sz="2000" b="1" dirty="0" smtClean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fr-FR" sz="2000" dirty="0" smtClean="0"/>
              <a:t>Convention </a:t>
            </a:r>
            <a:r>
              <a:rPr lang="fr-FR" sz="2000" dirty="0"/>
              <a:t>VIRGIL </a:t>
            </a:r>
            <a:r>
              <a:rPr lang="fr-FR" sz="2000" b="1" dirty="0"/>
              <a:t>100%</a:t>
            </a:r>
            <a:r>
              <a:rPr lang="fr-FR" sz="2000" dirty="0"/>
              <a:t> des </a:t>
            </a:r>
            <a:r>
              <a:rPr lang="fr-FR" sz="2000" dirty="0" smtClean="0"/>
              <a:t>communes + acquisition </a:t>
            </a:r>
            <a:r>
              <a:rPr lang="fr-FR" sz="2000" dirty="0"/>
              <a:t>BD Ortho </a:t>
            </a:r>
            <a:r>
              <a:rPr lang="fr-FR" sz="2000" dirty="0" smtClean="0"/>
              <a:t>IGN.</a:t>
            </a:r>
            <a:endParaRPr lang="fr-FR" sz="2000" dirty="0"/>
          </a:p>
        </p:txBody>
      </p:sp>
      <p:sp>
        <p:nvSpPr>
          <p:cNvPr id="49" name="Légende encadrée 1 48"/>
          <p:cNvSpPr/>
          <p:nvPr/>
        </p:nvSpPr>
        <p:spPr>
          <a:xfrm>
            <a:off x="6616971" y="2399632"/>
            <a:ext cx="2232695" cy="643338"/>
          </a:xfrm>
          <a:prstGeom prst="borderCallout1">
            <a:avLst>
              <a:gd name="adj1" fmla="val 51280"/>
              <a:gd name="adj2" fmla="val 115"/>
              <a:gd name="adj3" fmla="val 20065"/>
              <a:gd name="adj4" fmla="val -4020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622300">
              <a:spcBef>
                <a:spcPct val="0"/>
              </a:spcBef>
            </a:pPr>
            <a:r>
              <a:rPr lang="fr-FR" sz="2000" b="1" dirty="0">
                <a:solidFill>
                  <a:schemeClr val="accent2">
                    <a:lumMod val="75000"/>
                  </a:schemeClr>
                </a:solidFill>
              </a:rPr>
              <a:t>2005 : </a:t>
            </a:r>
            <a:r>
              <a:rPr lang="fr-FR" sz="2000" dirty="0"/>
              <a:t>Achèvement de la </a:t>
            </a:r>
            <a:r>
              <a:rPr lang="fr-FR" sz="2000" dirty="0" smtClean="0"/>
              <a:t>numérisation.</a:t>
            </a:r>
            <a:endParaRPr lang="fr-FR" sz="2000" dirty="0"/>
          </a:p>
        </p:txBody>
      </p:sp>
      <p:sp>
        <p:nvSpPr>
          <p:cNvPr id="32" name="Ellipse 31"/>
          <p:cNvSpPr/>
          <p:nvPr/>
        </p:nvSpPr>
        <p:spPr>
          <a:xfrm>
            <a:off x="1559470" y="4149080"/>
            <a:ext cx="552451" cy="561655"/>
          </a:xfrm>
          <a:prstGeom prst="ellipse">
            <a:avLst/>
          </a:prstGeom>
          <a:blipFill rotWithShape="0">
            <a:blip r:embed="rId8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3" name="Ellipse 32"/>
          <p:cNvSpPr/>
          <p:nvPr/>
        </p:nvSpPr>
        <p:spPr>
          <a:xfrm>
            <a:off x="899111" y="4998158"/>
            <a:ext cx="371009" cy="358587"/>
          </a:xfrm>
          <a:prstGeom prst="ellipse">
            <a:avLst/>
          </a:prstGeom>
          <a:blipFill rotWithShape="0">
            <a:blip r:embed="rId8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4" name="Ellipse 33"/>
          <p:cNvSpPr/>
          <p:nvPr/>
        </p:nvSpPr>
        <p:spPr>
          <a:xfrm>
            <a:off x="399617" y="5734332"/>
            <a:ext cx="283890" cy="284400"/>
          </a:xfrm>
          <a:prstGeom prst="ellipse">
            <a:avLst/>
          </a:prstGeom>
          <a:blipFill rotWithShape="0">
            <a:blip r:embed="rId8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1" name="Ellipse 40"/>
          <p:cNvSpPr/>
          <p:nvPr/>
        </p:nvSpPr>
        <p:spPr>
          <a:xfrm>
            <a:off x="169146" y="6342805"/>
            <a:ext cx="141945" cy="152400"/>
          </a:xfrm>
          <a:prstGeom prst="ellipse">
            <a:avLst/>
          </a:prstGeom>
          <a:blipFill rotWithShape="0">
            <a:blip r:embed="rId8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44" name="Légende encadrée 1 43"/>
          <p:cNvSpPr/>
          <p:nvPr/>
        </p:nvSpPr>
        <p:spPr>
          <a:xfrm>
            <a:off x="2537916" y="5309152"/>
            <a:ext cx="5240756" cy="346322"/>
          </a:xfrm>
          <a:prstGeom prst="borderCallout1">
            <a:avLst>
              <a:gd name="adj1" fmla="val 49831"/>
              <a:gd name="adj2" fmla="val -257"/>
              <a:gd name="adj3" fmla="val -36316"/>
              <a:gd name="adj4" fmla="val -2816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fr-FR" b="1" dirty="0" smtClean="0">
                <a:solidFill>
                  <a:schemeClr val="accent2">
                    <a:lumMod val="75000"/>
                  </a:schemeClr>
                </a:solidFill>
              </a:rPr>
              <a:t>1998 : </a:t>
            </a:r>
            <a:r>
              <a:rPr lang="fr-FR" dirty="0" smtClean="0"/>
              <a:t>Déploiement sur la 1ère EPCI (Vie et Boulogne).</a:t>
            </a:r>
            <a:endParaRPr lang="fr-FR" dirty="0"/>
          </a:p>
        </p:txBody>
      </p:sp>
      <p:sp>
        <p:nvSpPr>
          <p:cNvPr id="43" name="Légende encadrée 1 42"/>
          <p:cNvSpPr/>
          <p:nvPr/>
        </p:nvSpPr>
        <p:spPr>
          <a:xfrm>
            <a:off x="1835696" y="5825978"/>
            <a:ext cx="6768752" cy="346322"/>
          </a:xfrm>
          <a:prstGeom prst="borderCallout1">
            <a:avLst>
              <a:gd name="adj1" fmla="val 49831"/>
              <a:gd name="adj2" fmla="val -257"/>
              <a:gd name="adj3" fmla="val 16821"/>
              <a:gd name="adj4" fmla="val -1917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1997 : </a:t>
            </a:r>
            <a:r>
              <a:rPr lang="fr-FR" dirty="0"/>
              <a:t>Phase opérationnelle pour les communes de l’expérimentation.</a:t>
            </a:r>
          </a:p>
        </p:txBody>
      </p:sp>
      <p:sp>
        <p:nvSpPr>
          <p:cNvPr id="9" name="Légende encadrée 1 8"/>
          <p:cNvSpPr/>
          <p:nvPr/>
        </p:nvSpPr>
        <p:spPr>
          <a:xfrm>
            <a:off x="1285857" y="6342805"/>
            <a:ext cx="5310006" cy="346322"/>
          </a:xfrm>
          <a:prstGeom prst="borderCallout1">
            <a:avLst>
              <a:gd name="adj1" fmla="val 49831"/>
              <a:gd name="adj2" fmla="val -257"/>
              <a:gd name="adj3" fmla="val 27220"/>
              <a:gd name="adj4" fmla="val -19556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1995 : </a:t>
            </a:r>
            <a:r>
              <a:rPr lang="fr-FR" dirty="0"/>
              <a:t>1</a:t>
            </a:r>
            <a:r>
              <a:rPr lang="fr-FR" baseline="30000" dirty="0"/>
              <a:t>ère</a:t>
            </a:r>
            <a:r>
              <a:rPr lang="fr-FR" dirty="0"/>
              <a:t> convention VIRGIL sur 5 communes pilotes</a:t>
            </a:r>
            <a:r>
              <a:rPr lang="fr-FR" dirty="0" smtClean="0"/>
              <a:t>.</a:t>
            </a:r>
            <a:endParaRPr lang="fr-FR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871" y="932598"/>
            <a:ext cx="1277492" cy="127749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8080" y="1288459"/>
            <a:ext cx="8237397" cy="6480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Projet partenarial de numérisation du cadastre</a:t>
            </a:r>
            <a:endParaRPr lang="fr-FR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6" name="Légende encadrée 1 45"/>
          <p:cNvSpPr/>
          <p:nvPr/>
        </p:nvSpPr>
        <p:spPr>
          <a:xfrm>
            <a:off x="3305164" y="4792326"/>
            <a:ext cx="4208591" cy="346322"/>
          </a:xfrm>
          <a:prstGeom prst="borderCallout1">
            <a:avLst>
              <a:gd name="adj1" fmla="val 49831"/>
              <a:gd name="adj2" fmla="val -257"/>
              <a:gd name="adj3" fmla="val -100573"/>
              <a:gd name="adj4" fmla="val -3466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fr-FR" sz="2000" b="1" dirty="0">
                <a:solidFill>
                  <a:schemeClr val="accent2">
                    <a:lumMod val="75000"/>
                  </a:schemeClr>
                </a:solidFill>
              </a:rPr>
              <a:t>2000 :</a:t>
            </a:r>
            <a:r>
              <a:rPr lang="fr-FR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dirty="0"/>
              <a:t>Mise en œuvre d’Extranet cadastre.</a:t>
            </a:r>
          </a:p>
        </p:txBody>
      </p:sp>
    </p:spTree>
    <p:extLst>
      <p:ext uri="{BB962C8B-B14F-4D97-AF65-F5344CB8AC3E}">
        <p14:creationId xmlns:p14="http://schemas.microsoft.com/office/powerpoint/2010/main" val="398676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44" grpId="0" animBg="1"/>
      <p:bldP spid="43" grpId="0" animBg="1"/>
      <p:bldP spid="9" grpId="0" animBg="1"/>
      <p:bldP spid="4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9"/>
          <p:cNvSpPr txBox="1">
            <a:spLocks noChangeArrowheads="1"/>
          </p:cNvSpPr>
          <p:nvPr/>
        </p:nvSpPr>
        <p:spPr bwMode="auto">
          <a:xfrm>
            <a:off x="2666642" y="4581128"/>
            <a:ext cx="897961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fr-FR" altLang="fr-FR" sz="2800" dirty="0"/>
              <a:t>PEA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4B4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Défense Extérieure</a:t>
            </a:r>
          </a:p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Contre l’Incendie 85</a:t>
            </a: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53" r="1240"/>
          <a:stretch/>
        </p:blipFill>
        <p:spPr bwMode="auto">
          <a:xfrm>
            <a:off x="-108521" y="2499880"/>
            <a:ext cx="3618051" cy="2343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3113" y="4541557"/>
            <a:ext cx="5483164" cy="2423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624142"/>
            <a:ext cx="4972900" cy="2363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412" y="1495519"/>
            <a:ext cx="4713588" cy="3596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50" y="944547"/>
            <a:ext cx="1535126" cy="1916998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1187623" y="1203132"/>
            <a:ext cx="7704857" cy="5847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 points d’eau</a:t>
            </a:r>
            <a:endParaRPr lang="fr-FR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r="55002"/>
          <a:stretch/>
        </p:blipFill>
        <p:spPr bwMode="auto">
          <a:xfrm>
            <a:off x="1907704" y="1412776"/>
            <a:ext cx="2746747" cy="2174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996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rganigramme : Disque magnétique 24"/>
          <p:cNvSpPr/>
          <p:nvPr/>
        </p:nvSpPr>
        <p:spPr>
          <a:xfrm>
            <a:off x="3466728" y="5482534"/>
            <a:ext cx="3069187" cy="1313931"/>
          </a:xfrm>
          <a:prstGeom prst="flowChartMagneticDisk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Organigramme : Disque magnétique 36"/>
          <p:cNvSpPr/>
          <p:nvPr/>
        </p:nvSpPr>
        <p:spPr>
          <a:xfrm>
            <a:off x="1101415" y="4300873"/>
            <a:ext cx="2689071" cy="1257364"/>
          </a:xfrm>
          <a:prstGeom prst="flowChartMagneticDisk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ZoneTexte 20"/>
          <p:cNvSpPr txBox="1"/>
          <p:nvPr/>
        </p:nvSpPr>
        <p:spPr>
          <a:xfrm>
            <a:off x="1101416" y="4431305"/>
            <a:ext cx="2689070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fr-FR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Traitements et intégrations des données vers Vendée EAU</a:t>
            </a:r>
          </a:p>
        </p:txBody>
      </p:sp>
      <p:grpSp>
        <p:nvGrpSpPr>
          <p:cNvPr id="38" name="Groupe 37"/>
          <p:cNvGrpSpPr/>
          <p:nvPr/>
        </p:nvGrpSpPr>
        <p:grpSpPr>
          <a:xfrm>
            <a:off x="187673" y="5710351"/>
            <a:ext cx="2572705" cy="1019212"/>
            <a:chOff x="279442" y="5732539"/>
            <a:chExt cx="2572705" cy="1019212"/>
          </a:xfrm>
        </p:grpSpPr>
        <p:pic>
          <p:nvPicPr>
            <p:cNvPr id="54" name="Picture 11" descr="VENDEE_EAU"/>
            <p:cNvPicPr>
              <a:picLocks noChangeAspect="1" noChangeArrowheads="1"/>
            </p:cNvPicPr>
            <p:nvPr/>
          </p:nvPicPr>
          <p:blipFill>
            <a:blip r:embed="rId3">
              <a:lum bright="-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442" y="5732539"/>
              <a:ext cx="1804903" cy="9938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" name="Organigramme : Disque magnétique 55"/>
            <p:cNvSpPr/>
            <p:nvPr/>
          </p:nvSpPr>
          <p:spPr>
            <a:xfrm>
              <a:off x="2219390" y="5989820"/>
              <a:ext cx="632757" cy="761931"/>
            </a:xfrm>
            <a:prstGeom prst="flowChartMagneticDisk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1</a:t>
              </a:r>
              <a:r>
                <a:rPr lang="fr-FR" dirty="0" smtClean="0"/>
                <a:t> base</a:t>
              </a:r>
              <a:endParaRPr lang="fr-FR" dirty="0"/>
            </a:p>
          </p:txBody>
        </p:sp>
      </p:grpSp>
      <p:sp>
        <p:nvSpPr>
          <p:cNvPr id="35" name="Rectangle 34"/>
          <p:cNvSpPr/>
          <p:nvPr/>
        </p:nvSpPr>
        <p:spPr>
          <a:xfrm>
            <a:off x="66237" y="2338375"/>
            <a:ext cx="5009819" cy="1714071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fr-FR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Gestionnaires de réseau</a:t>
            </a:r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2" name="Groupe 11"/>
          <p:cNvGrpSpPr/>
          <p:nvPr/>
        </p:nvGrpSpPr>
        <p:grpSpPr>
          <a:xfrm>
            <a:off x="228714" y="2643356"/>
            <a:ext cx="5134857" cy="631874"/>
            <a:chOff x="228714" y="2643356"/>
            <a:chExt cx="5134857" cy="631874"/>
          </a:xfrm>
        </p:grpSpPr>
        <p:pic>
          <p:nvPicPr>
            <p:cNvPr id="36" name="Picture 58" descr="C:\Documents and Settings\chnicolle\Bureau\LOGO Partenaires\lg_Nantaise_des Eaux.g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714" y="2678585"/>
              <a:ext cx="697308" cy="513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4" descr="C:\Documents and Settings\chnicolle\Bureau\LOGO Partenaires\LYONNAISE.BMP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415" y="2703404"/>
              <a:ext cx="1255476" cy="464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35" descr="C:\Documents and Settings\chnicolle\Bureau\LOGO Partenaires\saur2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50555" y="2707960"/>
              <a:ext cx="816175" cy="5077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Image 4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8071" y="2643356"/>
              <a:ext cx="2095500" cy="631874"/>
            </a:xfrm>
            <a:prstGeom prst="rect">
              <a:avLst/>
            </a:prstGeom>
          </p:spPr>
        </p:pic>
      </p:grpSp>
      <p:grpSp>
        <p:nvGrpSpPr>
          <p:cNvPr id="14" name="Groupe 13"/>
          <p:cNvGrpSpPr/>
          <p:nvPr/>
        </p:nvGrpSpPr>
        <p:grpSpPr>
          <a:xfrm>
            <a:off x="260990" y="3253356"/>
            <a:ext cx="4371210" cy="679702"/>
            <a:chOff x="260990" y="3253356"/>
            <a:chExt cx="4371210" cy="679702"/>
          </a:xfrm>
        </p:grpSpPr>
        <p:sp>
          <p:nvSpPr>
            <p:cNvPr id="2" name="Organigramme : Disque magnétique 1"/>
            <p:cNvSpPr/>
            <p:nvPr/>
          </p:nvSpPr>
          <p:spPr>
            <a:xfrm>
              <a:off x="260990" y="3279779"/>
              <a:ext cx="632757" cy="653277"/>
            </a:xfrm>
            <a:prstGeom prst="flowChartMagneticDisk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1</a:t>
              </a:r>
              <a:r>
                <a:rPr lang="fr-FR" dirty="0" smtClean="0"/>
                <a:t> base</a:t>
              </a:r>
              <a:endParaRPr lang="fr-FR" dirty="0"/>
            </a:p>
          </p:txBody>
        </p:sp>
        <p:sp>
          <p:nvSpPr>
            <p:cNvPr id="46" name="Organigramme : Disque magnétique 45"/>
            <p:cNvSpPr/>
            <p:nvPr/>
          </p:nvSpPr>
          <p:spPr>
            <a:xfrm>
              <a:off x="1412774" y="3279779"/>
              <a:ext cx="632757" cy="653278"/>
            </a:xfrm>
            <a:prstGeom prst="flowChartMagneticDisk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1</a:t>
              </a:r>
              <a:r>
                <a:rPr lang="fr-FR" dirty="0" smtClean="0"/>
                <a:t> base</a:t>
              </a:r>
              <a:endParaRPr lang="fr-FR" dirty="0"/>
            </a:p>
          </p:txBody>
        </p:sp>
        <p:sp>
          <p:nvSpPr>
            <p:cNvPr id="48" name="Organigramme : Disque magnétique 47"/>
            <p:cNvSpPr/>
            <p:nvPr/>
          </p:nvSpPr>
          <p:spPr>
            <a:xfrm>
              <a:off x="2742264" y="3279780"/>
              <a:ext cx="632757" cy="653278"/>
            </a:xfrm>
            <a:prstGeom prst="flowChartMagneticDisk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1</a:t>
              </a:r>
              <a:r>
                <a:rPr lang="fr-FR" dirty="0" smtClean="0"/>
                <a:t> base</a:t>
              </a:r>
              <a:endParaRPr lang="fr-FR" dirty="0"/>
            </a:p>
          </p:txBody>
        </p:sp>
        <p:sp>
          <p:nvSpPr>
            <p:cNvPr id="49" name="Organigramme : Disque magnétique 48"/>
            <p:cNvSpPr/>
            <p:nvPr/>
          </p:nvSpPr>
          <p:spPr>
            <a:xfrm>
              <a:off x="3999443" y="3253356"/>
              <a:ext cx="632757" cy="679699"/>
            </a:xfrm>
            <a:prstGeom prst="flowChartMagneticDisk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1</a:t>
              </a:r>
              <a:r>
                <a:rPr lang="fr-FR" dirty="0" smtClean="0"/>
                <a:t> base</a:t>
              </a:r>
              <a:endParaRPr lang="fr-FR" dirty="0"/>
            </a:p>
          </p:txBody>
        </p:sp>
      </p:grpSp>
      <p:sp>
        <p:nvSpPr>
          <p:cNvPr id="31" name="ZoneTexte 30"/>
          <p:cNvSpPr txBox="1"/>
          <p:nvPr/>
        </p:nvSpPr>
        <p:spPr>
          <a:xfrm>
            <a:off x="503776" y="1203132"/>
            <a:ext cx="8532719" cy="10156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Avant 2009</a:t>
            </a:r>
          </a:p>
          <a:p>
            <a:pPr algn="ctr"/>
            <a:r>
              <a:rPr lang="fr-FR" sz="28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outil et 1 base </a:t>
            </a:r>
            <a:r>
              <a:rPr lang="fr-FR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données </a:t>
            </a:r>
            <a:r>
              <a:rPr lang="fr-FR" sz="28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 acteur</a:t>
            </a:r>
            <a:endParaRPr lang="fr-FR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4B4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Défense Extérieure</a:t>
            </a:r>
          </a:p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Contre l’Incendie 85</a:t>
            </a: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necteur en angle 7"/>
          <p:cNvCxnSpPr>
            <a:stCxn id="2" idx="3"/>
            <a:endCxn id="37" idx="2"/>
          </p:cNvCxnSpPr>
          <p:nvPr/>
        </p:nvCxnSpPr>
        <p:spPr>
          <a:xfrm rot="16200000" flipH="1">
            <a:off x="341143" y="4169282"/>
            <a:ext cx="996499" cy="524046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en angle 10"/>
          <p:cNvCxnSpPr>
            <a:stCxn id="46" idx="3"/>
          </p:cNvCxnSpPr>
          <p:nvPr/>
        </p:nvCxnSpPr>
        <p:spPr>
          <a:xfrm>
            <a:off x="1729153" y="3933057"/>
            <a:ext cx="0" cy="3678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Connecteur en angle 12"/>
          <p:cNvCxnSpPr>
            <a:stCxn id="48" idx="3"/>
          </p:cNvCxnSpPr>
          <p:nvPr/>
        </p:nvCxnSpPr>
        <p:spPr>
          <a:xfrm>
            <a:off x="3058643" y="3933058"/>
            <a:ext cx="0" cy="36781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5" name="Connecteur en angle 14"/>
          <p:cNvCxnSpPr>
            <a:endCxn id="37" idx="4"/>
          </p:cNvCxnSpPr>
          <p:nvPr/>
        </p:nvCxnSpPr>
        <p:spPr>
          <a:xfrm rot="5400000">
            <a:off x="3543903" y="4179639"/>
            <a:ext cx="996499" cy="503332"/>
          </a:xfrm>
          <a:prstGeom prst="bentConnector2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Connecteur en angle 16"/>
          <p:cNvCxnSpPr>
            <a:stCxn id="21" idx="2"/>
            <a:endCxn id="56" idx="1"/>
          </p:cNvCxnSpPr>
          <p:nvPr/>
        </p:nvCxnSpPr>
        <p:spPr>
          <a:xfrm flipH="1">
            <a:off x="2444000" y="5549560"/>
            <a:ext cx="1951" cy="41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12" name="Image 111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985175"/>
            <a:ext cx="1368611" cy="1368611"/>
          </a:xfrm>
          <a:prstGeom prst="rect">
            <a:avLst/>
          </a:prstGeom>
        </p:spPr>
      </p:pic>
      <p:cxnSp>
        <p:nvCxnSpPr>
          <p:cNvPr id="19" name="Connecteur en angle 18"/>
          <p:cNvCxnSpPr>
            <a:stCxn id="58" idx="2"/>
            <a:endCxn id="25" idx="4"/>
          </p:cNvCxnSpPr>
          <p:nvPr/>
        </p:nvCxnSpPr>
        <p:spPr>
          <a:xfrm flipH="1" flipV="1">
            <a:off x="6535915" y="6139500"/>
            <a:ext cx="756863" cy="23302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1" name="Connecteur en angle 140"/>
          <p:cNvCxnSpPr>
            <a:stCxn id="56" idx="4"/>
            <a:endCxn id="25" idx="2"/>
          </p:cNvCxnSpPr>
          <p:nvPr/>
        </p:nvCxnSpPr>
        <p:spPr>
          <a:xfrm flipV="1">
            <a:off x="2760378" y="6139500"/>
            <a:ext cx="706350" cy="20909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46" name="ZoneTexte 145"/>
          <p:cNvSpPr txBox="1"/>
          <p:nvPr/>
        </p:nvSpPr>
        <p:spPr>
          <a:xfrm>
            <a:off x="3890742" y="5458858"/>
            <a:ext cx="22211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Appariements</a:t>
            </a:r>
          </a:p>
          <a:p>
            <a:pPr algn="ctr"/>
            <a:r>
              <a:rPr lang="fr-FR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Traitements</a:t>
            </a:r>
          </a:p>
          <a:p>
            <a:pPr algn="ctr"/>
            <a:r>
              <a:rPr lang="fr-FR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Doublons</a:t>
            </a:r>
          </a:p>
          <a:p>
            <a:pPr algn="ctr"/>
            <a:r>
              <a:rPr lang="fr-FR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Incohérences</a:t>
            </a:r>
            <a:endParaRPr lang="fr-FR" sz="2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06" name="Groupe 105"/>
          <p:cNvGrpSpPr/>
          <p:nvPr/>
        </p:nvGrpSpPr>
        <p:grpSpPr>
          <a:xfrm>
            <a:off x="7292778" y="5734277"/>
            <a:ext cx="1599703" cy="1019212"/>
            <a:chOff x="6008004" y="5753268"/>
            <a:chExt cx="1599703" cy="1019212"/>
          </a:xfrm>
        </p:grpSpPr>
        <p:pic>
          <p:nvPicPr>
            <p:cNvPr id="55" name="Image 5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9975" y="5753268"/>
              <a:ext cx="737732" cy="952345"/>
            </a:xfrm>
            <a:prstGeom prst="rect">
              <a:avLst/>
            </a:prstGeom>
          </p:spPr>
        </p:pic>
        <p:sp>
          <p:nvSpPr>
            <p:cNvPr id="58" name="Organigramme : Disque magnétique 57"/>
            <p:cNvSpPr/>
            <p:nvPr/>
          </p:nvSpPr>
          <p:spPr>
            <a:xfrm>
              <a:off x="6008004" y="6010549"/>
              <a:ext cx="632757" cy="761931"/>
            </a:xfrm>
            <a:prstGeom prst="flowChartMagneticDisk">
              <a:avLst/>
            </a:prstGeom>
            <a:solidFill>
              <a:srgbClr val="00B0F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/>
                <a:t>1</a:t>
              </a:r>
              <a:r>
                <a:rPr lang="fr-FR" dirty="0" smtClean="0"/>
                <a:t> base</a:t>
              </a:r>
              <a:endParaRPr lang="fr-FR" dirty="0"/>
            </a:p>
          </p:txBody>
        </p:sp>
      </p:grpSp>
      <p:grpSp>
        <p:nvGrpSpPr>
          <p:cNvPr id="3" name="Groupe 2"/>
          <p:cNvGrpSpPr/>
          <p:nvPr/>
        </p:nvGrpSpPr>
        <p:grpSpPr>
          <a:xfrm>
            <a:off x="5229139" y="2842457"/>
            <a:ext cx="3501875" cy="2389941"/>
            <a:chOff x="5229139" y="2842457"/>
            <a:chExt cx="3501875" cy="2389941"/>
          </a:xfrm>
        </p:grpSpPr>
        <p:sp>
          <p:nvSpPr>
            <p:cNvPr id="39" name="Rectangle à coins arrondis 38"/>
            <p:cNvSpPr/>
            <p:nvPr/>
          </p:nvSpPr>
          <p:spPr>
            <a:xfrm>
              <a:off x="5229139" y="4052446"/>
              <a:ext cx="3501875" cy="1179952"/>
            </a:xfrm>
            <a:prstGeom prst="wedgeRoundRectCallout">
              <a:avLst>
                <a:gd name="adj1" fmla="val -7864"/>
                <a:gd name="adj2" fmla="val -78270"/>
                <a:gd name="adj3" fmla="val 16667"/>
              </a:avLst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En parallèle le SDIS maintient aussi sa base de données des points d’eau </a:t>
              </a:r>
              <a:r>
                <a:rPr lang="fr-FR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(hydrants)</a:t>
              </a:r>
              <a:endParaRPr lang="fr-F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40" name="Image 39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605654" y="2842457"/>
              <a:ext cx="1458416" cy="1458416"/>
            </a:xfrm>
            <a:prstGeom prst="rect">
              <a:avLst/>
            </a:prstGeom>
          </p:spPr>
        </p:pic>
      </p:grpSp>
      <p:grpSp>
        <p:nvGrpSpPr>
          <p:cNvPr id="10" name="Groupe 9"/>
          <p:cNvGrpSpPr/>
          <p:nvPr/>
        </p:nvGrpSpPr>
        <p:grpSpPr>
          <a:xfrm>
            <a:off x="5809695" y="2100000"/>
            <a:ext cx="2921319" cy="3358857"/>
            <a:chOff x="5476255" y="2331153"/>
            <a:chExt cx="2921319" cy="3358857"/>
          </a:xfrm>
        </p:grpSpPr>
        <p:sp>
          <p:nvSpPr>
            <p:cNvPr id="147" name="Rectangle à coins arrondis 146"/>
            <p:cNvSpPr/>
            <p:nvPr/>
          </p:nvSpPr>
          <p:spPr>
            <a:xfrm>
              <a:off x="5476255" y="3491015"/>
              <a:ext cx="2921319" cy="2198995"/>
            </a:xfrm>
            <a:prstGeom prst="wedgeRoundRectCallout">
              <a:avLst>
                <a:gd name="adj1" fmla="val -7864"/>
                <a:gd name="adj2" fmla="val -78270"/>
                <a:gd name="adj3" fmla="val 16667"/>
              </a:avLst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Traitements et appariements complexes</a:t>
              </a:r>
            </a:p>
            <a:p>
              <a:pPr algn="ctr"/>
              <a:r>
                <a:rPr lang="fr-FR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des bases SDIS et Vendée EAU.</a:t>
              </a:r>
            </a:p>
            <a:p>
              <a:pPr algn="ctr"/>
              <a:r>
                <a:rPr lang="fr-FR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Au final peu d’interopérabilité</a:t>
              </a:r>
              <a:endParaRPr lang="fr-F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31" name="Image 130"/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849022" y="2331153"/>
              <a:ext cx="1458416" cy="14584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435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7" grpId="0" animBg="1"/>
      <p:bldP spid="21" grpId="0"/>
      <p:bldP spid="35" grpId="0" animBg="1"/>
      <p:bldP spid="14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4B4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Défense Extérieure Contre l’Incendie </a:t>
            </a:r>
            <a:r>
              <a:rPr lang="fr-FR" altLang="fr-FR" sz="36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85</a:t>
            </a: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1" descr="VENDEE_EAU"/>
          <p:cNvPicPr>
            <a:picLocks noChangeAspect="1" noChangeArrowheads="1"/>
          </p:cNvPicPr>
          <p:nvPr/>
        </p:nvPicPr>
        <p:blipFill>
          <a:blip r:embed="rId4">
            <a:lum bright="-20000" contras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366" y="2444378"/>
            <a:ext cx="1532781" cy="84397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Imag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786" y="2384720"/>
            <a:ext cx="737732" cy="952345"/>
          </a:xfrm>
          <a:prstGeom prst="rect">
            <a:avLst/>
          </a:prstGeom>
        </p:spPr>
      </p:pic>
      <p:grpSp>
        <p:nvGrpSpPr>
          <p:cNvPr id="3" name="Groupe 2"/>
          <p:cNvGrpSpPr/>
          <p:nvPr/>
        </p:nvGrpSpPr>
        <p:grpSpPr>
          <a:xfrm>
            <a:off x="3780685" y="3288348"/>
            <a:ext cx="4444034" cy="679429"/>
            <a:chOff x="3683400" y="3371404"/>
            <a:chExt cx="4444034" cy="679429"/>
          </a:xfrm>
        </p:grpSpPr>
        <p:cxnSp>
          <p:nvCxnSpPr>
            <p:cNvPr id="42" name="Connecteur droit avec flèche 41"/>
            <p:cNvCxnSpPr/>
            <p:nvPr/>
          </p:nvCxnSpPr>
          <p:spPr>
            <a:xfrm>
              <a:off x="3683400" y="3506307"/>
              <a:ext cx="0" cy="544525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5" name="Connecteur droit avec flèche 84"/>
            <p:cNvCxnSpPr/>
            <p:nvPr/>
          </p:nvCxnSpPr>
          <p:spPr>
            <a:xfrm>
              <a:off x="6771718" y="3371404"/>
              <a:ext cx="9200" cy="679428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Connecteur droit avec flèche 85"/>
            <p:cNvCxnSpPr/>
            <p:nvPr/>
          </p:nvCxnSpPr>
          <p:spPr>
            <a:xfrm>
              <a:off x="8127434" y="3420122"/>
              <a:ext cx="0" cy="630711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7" name="Groupe 86"/>
          <p:cNvGrpSpPr/>
          <p:nvPr/>
        </p:nvGrpSpPr>
        <p:grpSpPr>
          <a:xfrm>
            <a:off x="169416" y="2481848"/>
            <a:ext cx="5672723" cy="941403"/>
            <a:chOff x="360298" y="2801924"/>
            <a:chExt cx="5672723" cy="1069698"/>
          </a:xfrm>
        </p:grpSpPr>
        <p:sp>
          <p:nvSpPr>
            <p:cNvPr id="39" name="Rectangle 38"/>
            <p:cNvSpPr/>
            <p:nvPr/>
          </p:nvSpPr>
          <p:spPr>
            <a:xfrm>
              <a:off x="360298" y="2801924"/>
              <a:ext cx="5672723" cy="106969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t"/>
            <a:lstStyle/>
            <a:p>
              <a:pPr algn="ctr"/>
              <a:r>
                <a:rPr lang="fr-FR" sz="20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Gestionnaires de réseau</a:t>
              </a:r>
              <a:endPara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20" name="Picture 58" descr="C:\Documents and Settings\chnicolle\Bureau\LOGO Partenaires\lg_Nantaise_des Eaux.gif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1771" y="3194432"/>
              <a:ext cx="697308" cy="565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34" descr="C:\Documents and Settings\chnicolle\Bureau\LOGO Partenaires\LYONNAISE.BMP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1286" y="3232625"/>
              <a:ext cx="1255476" cy="5107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35" descr="C:\Documents and Settings\chnicolle\Bureau\LOGO Partenaires\saur2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5888" y="3208622"/>
              <a:ext cx="816175" cy="5587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Image 3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2063" y="3176297"/>
              <a:ext cx="2095500" cy="695325"/>
            </a:xfrm>
            <a:prstGeom prst="rect">
              <a:avLst/>
            </a:prstGeom>
          </p:spPr>
        </p:pic>
      </p:grpSp>
      <p:cxnSp>
        <p:nvCxnSpPr>
          <p:cNvPr id="47" name="Connecteur droit avec flèche 46"/>
          <p:cNvCxnSpPr>
            <a:stCxn id="40" idx="2"/>
            <a:endCxn id="90" idx="1"/>
          </p:cNvCxnSpPr>
          <p:nvPr/>
        </p:nvCxnSpPr>
        <p:spPr>
          <a:xfrm>
            <a:off x="4570638" y="4923295"/>
            <a:ext cx="0" cy="3995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7" name="Groupe 6"/>
          <p:cNvGrpSpPr/>
          <p:nvPr/>
        </p:nvGrpSpPr>
        <p:grpSpPr>
          <a:xfrm>
            <a:off x="683568" y="3960952"/>
            <a:ext cx="7774140" cy="2746886"/>
            <a:chOff x="683568" y="3960952"/>
            <a:chExt cx="7774140" cy="2746886"/>
          </a:xfrm>
        </p:grpSpPr>
        <p:grpSp>
          <p:nvGrpSpPr>
            <p:cNvPr id="2" name="Groupe 1"/>
            <p:cNvGrpSpPr/>
            <p:nvPr/>
          </p:nvGrpSpPr>
          <p:grpSpPr>
            <a:xfrm>
              <a:off x="683568" y="3960952"/>
              <a:ext cx="7774140" cy="962343"/>
              <a:chOff x="683568" y="4122632"/>
              <a:chExt cx="7774140" cy="962343"/>
            </a:xfrm>
          </p:grpSpPr>
          <p:grpSp>
            <p:nvGrpSpPr>
              <p:cNvPr id="78" name="Groupe 77"/>
              <p:cNvGrpSpPr/>
              <p:nvPr/>
            </p:nvGrpSpPr>
            <p:grpSpPr>
              <a:xfrm>
                <a:off x="683568" y="4122632"/>
                <a:ext cx="7774140" cy="962343"/>
                <a:chOff x="924700" y="3985214"/>
                <a:chExt cx="7774140" cy="1245789"/>
              </a:xfrm>
              <a:noFill/>
            </p:grpSpPr>
            <p:sp>
              <p:nvSpPr>
                <p:cNvPr id="40" name="Rectangle 39"/>
                <p:cNvSpPr/>
                <p:nvPr/>
              </p:nvSpPr>
              <p:spPr>
                <a:xfrm>
                  <a:off x="924700" y="3985214"/>
                  <a:ext cx="7774140" cy="1245789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fr-FR" sz="3200" b="1" dirty="0" smtClean="0">
                      <a:solidFill>
                        <a:srgbClr val="FF0000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  <a:cs typeface="Verdana" panose="020B0604030504040204" pitchFamily="34" charset="0"/>
                    </a:rPr>
                    <a:t>Outil WEB D.E.C.I.85</a:t>
                  </a:r>
                </a:p>
              </p:txBody>
            </p:sp>
            <p:pic>
              <p:nvPicPr>
                <p:cNvPr id="9" name="Image 8"/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3221" y="4078160"/>
                  <a:ext cx="1138768" cy="1059625"/>
                </a:xfrm>
                <a:prstGeom prst="rect">
                  <a:avLst/>
                </a:prstGeom>
                <a:grpFill/>
              </p:spPr>
            </p:pic>
          </p:grpSp>
          <p:pic>
            <p:nvPicPr>
              <p:cNvPr id="50" name="Image 4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17287" y="4280697"/>
                <a:ext cx="864999" cy="646003"/>
              </a:xfrm>
              <a:prstGeom prst="rect">
                <a:avLst/>
              </a:prstGeom>
            </p:spPr>
          </p:pic>
        </p:grpSp>
        <p:sp>
          <p:nvSpPr>
            <p:cNvPr id="90" name="Organigramme : Disque magnétique 89"/>
            <p:cNvSpPr/>
            <p:nvPr/>
          </p:nvSpPr>
          <p:spPr>
            <a:xfrm>
              <a:off x="3346502" y="5322843"/>
              <a:ext cx="2448272" cy="1384995"/>
            </a:xfrm>
            <a:prstGeom prst="flowChartMagneticDisk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3356419" y="5753731"/>
              <a:ext cx="244063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 base mutualisée</a:t>
              </a:r>
            </a:p>
          </p:txBody>
        </p:sp>
      </p:grpSp>
      <p:sp>
        <p:nvSpPr>
          <p:cNvPr id="28" name="ZoneTexte 27"/>
          <p:cNvSpPr txBox="1"/>
          <p:nvPr/>
        </p:nvSpPr>
        <p:spPr>
          <a:xfrm>
            <a:off x="503776" y="1203132"/>
            <a:ext cx="8532719" cy="10156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Après 2009</a:t>
            </a:r>
          </a:p>
          <a:p>
            <a:pPr algn="ctr"/>
            <a:r>
              <a:rPr lang="fr-FR" sz="28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outil et 1 base </a:t>
            </a:r>
            <a:r>
              <a:rPr lang="fr-FR" sz="2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données </a:t>
            </a:r>
            <a:r>
              <a:rPr lang="fr-FR" sz="28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mutualisés</a:t>
            </a:r>
            <a:endParaRPr lang="fr-FR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9" name="Image 28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985175"/>
            <a:ext cx="1368611" cy="136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72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2348880"/>
            <a:ext cx="8784976" cy="43924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4B4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Défense Extérieure</a:t>
            </a:r>
          </a:p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Contre l’Incendie 85</a:t>
            </a: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Rectangle à coins arrondis 30"/>
          <p:cNvSpPr/>
          <p:nvPr/>
        </p:nvSpPr>
        <p:spPr>
          <a:xfrm>
            <a:off x="2214854" y="1234226"/>
            <a:ext cx="6821642" cy="889368"/>
          </a:xfrm>
          <a:prstGeom prst="wedgeRoundRectCallout">
            <a:avLst>
              <a:gd name="adj1" fmla="val -63903"/>
              <a:gd name="adj2" fmla="val -143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 outil partagé et opérationnel</a:t>
            </a:r>
          </a:p>
          <a:p>
            <a:pPr algn="ctr"/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4071 connexions en 2014</a:t>
            </a:r>
            <a:endParaRPr lang="fr-FR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32" name="Graphique 31"/>
          <p:cNvGraphicFramePr/>
          <p:nvPr>
            <p:extLst>
              <p:ext uri="{D42A27DB-BD31-4B8C-83A1-F6EECF244321}">
                <p14:modId xmlns:p14="http://schemas.microsoft.com/office/powerpoint/2010/main" val="2904428951"/>
              </p:ext>
            </p:extLst>
          </p:nvPr>
        </p:nvGraphicFramePr>
        <p:xfrm>
          <a:off x="161764" y="2348880"/>
          <a:ext cx="8820472" cy="4509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5" name="Image 3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8" y="921782"/>
            <a:ext cx="1731355" cy="1731355"/>
          </a:xfrm>
          <a:prstGeom prst="rect">
            <a:avLst/>
          </a:prstGeom>
        </p:spPr>
      </p:pic>
      <p:grpSp>
        <p:nvGrpSpPr>
          <p:cNvPr id="8" name="Groupe 7"/>
          <p:cNvGrpSpPr/>
          <p:nvPr/>
        </p:nvGrpSpPr>
        <p:grpSpPr>
          <a:xfrm>
            <a:off x="4427984" y="2653137"/>
            <a:ext cx="4464496" cy="720080"/>
            <a:chOff x="4194212" y="432048"/>
            <a:chExt cx="4464496" cy="720080"/>
          </a:xfrm>
        </p:grpSpPr>
        <p:sp>
          <p:nvSpPr>
            <p:cNvPr id="9" name="ZoneTexte 1"/>
            <p:cNvSpPr txBox="1"/>
            <p:nvPr/>
          </p:nvSpPr>
          <p:spPr>
            <a:xfrm>
              <a:off x="4626260" y="432048"/>
              <a:ext cx="4032448" cy="720080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48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Collectivités</a:t>
              </a:r>
              <a:endParaRPr lang="fr-FR" sz="4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194212" y="576064"/>
              <a:ext cx="432048" cy="432048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</p:grpSp>
      <p:grpSp>
        <p:nvGrpSpPr>
          <p:cNvPr id="11" name="Groupe 10"/>
          <p:cNvGrpSpPr/>
          <p:nvPr/>
        </p:nvGrpSpPr>
        <p:grpSpPr>
          <a:xfrm>
            <a:off x="4427984" y="3583700"/>
            <a:ext cx="4464496" cy="720080"/>
            <a:chOff x="4194212" y="1368152"/>
            <a:chExt cx="4464496" cy="720080"/>
          </a:xfrm>
        </p:grpSpPr>
        <p:sp>
          <p:nvSpPr>
            <p:cNvPr id="12" name="ZoneTexte 2"/>
            <p:cNvSpPr txBox="1"/>
            <p:nvPr/>
          </p:nvSpPr>
          <p:spPr>
            <a:xfrm>
              <a:off x="4626260" y="1368152"/>
              <a:ext cx="4032448" cy="720080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48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Prestataires</a:t>
              </a:r>
              <a:endParaRPr lang="fr-FR" sz="4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194212" y="1512168"/>
              <a:ext cx="432048" cy="432048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</p:grpSp>
      <p:grpSp>
        <p:nvGrpSpPr>
          <p:cNvPr id="14" name="Groupe 13"/>
          <p:cNvGrpSpPr/>
          <p:nvPr/>
        </p:nvGrpSpPr>
        <p:grpSpPr>
          <a:xfrm>
            <a:off x="4426074" y="4514263"/>
            <a:ext cx="4464496" cy="720080"/>
            <a:chOff x="4194212" y="2304256"/>
            <a:chExt cx="4464496" cy="720080"/>
          </a:xfrm>
        </p:grpSpPr>
        <p:sp>
          <p:nvSpPr>
            <p:cNvPr id="15" name="ZoneTexte 1"/>
            <p:cNvSpPr txBox="1"/>
            <p:nvPr/>
          </p:nvSpPr>
          <p:spPr>
            <a:xfrm>
              <a:off x="4626260" y="2304256"/>
              <a:ext cx="4032448" cy="720080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48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SDIS 85</a:t>
              </a:r>
              <a:endParaRPr lang="fr-FR" sz="4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4194212" y="2448272"/>
              <a:ext cx="432048" cy="432048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4427984" y="5444827"/>
            <a:ext cx="4464496" cy="720080"/>
            <a:chOff x="4194212" y="3240360"/>
            <a:chExt cx="4464496" cy="720080"/>
          </a:xfrm>
        </p:grpSpPr>
        <p:sp>
          <p:nvSpPr>
            <p:cNvPr id="18" name="ZoneTexte 1"/>
            <p:cNvSpPr txBox="1"/>
            <p:nvPr/>
          </p:nvSpPr>
          <p:spPr>
            <a:xfrm>
              <a:off x="4626260" y="3240360"/>
              <a:ext cx="4032448" cy="720080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48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Vendée EAU</a:t>
              </a:r>
              <a:endParaRPr lang="fr-FR" sz="4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194212" y="3384376"/>
              <a:ext cx="432048" cy="432048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84886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2" grpId="0" uiExpand="1">
        <p:bldSub>
          <a:bldChart bld="category"/>
        </p:bldSub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62" y="1113355"/>
            <a:ext cx="1914525" cy="2390775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62" y="2922210"/>
            <a:ext cx="2266950" cy="201930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4B4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Gestion des</a:t>
            </a:r>
          </a:p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travaux de </a:t>
            </a:r>
            <a:r>
              <a:rPr lang="fr-FR" altLang="fr-FR" sz="36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voirie</a:t>
            </a:r>
            <a:endParaRPr lang="fr-FR" altLang="fr-FR" sz="3600" b="1" spc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40"/>
          <a:stretch/>
        </p:blipFill>
        <p:spPr>
          <a:xfrm>
            <a:off x="2408935" y="2878008"/>
            <a:ext cx="6322833" cy="185362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28562" y="5085184"/>
            <a:ext cx="8663918" cy="158417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 outil technique mutualisé</a:t>
            </a:r>
            <a:endParaRPr lang="fr-FR" sz="28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développé pour les élus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547664" y="1268760"/>
            <a:ext cx="7344816" cy="12961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programme de voirie </a:t>
            </a:r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impacte le budget de </a:t>
            </a:r>
            <a:r>
              <a:rPr lang="fr-FR" sz="28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toutes les communes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96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4B4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Gestion des</a:t>
            </a:r>
          </a:p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travaux de </a:t>
            </a:r>
            <a:r>
              <a:rPr lang="fr-FR" altLang="fr-FR" sz="36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voirie</a:t>
            </a:r>
            <a:endParaRPr lang="fr-FR" altLang="fr-FR" sz="3600" b="1" spc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49" y="2755495"/>
            <a:ext cx="3316847" cy="3825944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40"/>
          <a:stretch/>
        </p:blipFill>
        <p:spPr>
          <a:xfrm>
            <a:off x="971600" y="4253446"/>
            <a:ext cx="2448272" cy="1342387"/>
          </a:xfrm>
          <a:prstGeom prst="rect">
            <a:avLst/>
          </a:prstGeom>
        </p:spPr>
      </p:pic>
      <p:sp>
        <p:nvSpPr>
          <p:cNvPr id="12" name="Rectangle à coins arrondis 11"/>
          <p:cNvSpPr/>
          <p:nvPr/>
        </p:nvSpPr>
        <p:spPr>
          <a:xfrm>
            <a:off x="860425" y="1357014"/>
            <a:ext cx="3096344" cy="1063873"/>
          </a:xfrm>
          <a:prstGeom prst="wedgeRoundRectCallout">
            <a:avLst>
              <a:gd name="adj1" fmla="val -24303"/>
              <a:gd name="adj2" fmla="val 10539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Fonctionnalités</a:t>
            </a:r>
          </a:p>
          <a:p>
            <a:pPr algn="ctr"/>
            <a:r>
              <a:rPr lang="fr-FR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générales</a:t>
            </a:r>
            <a:endParaRPr lang="fr-FR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8" name="Groupe 47"/>
          <p:cNvGrpSpPr/>
          <p:nvPr/>
        </p:nvGrpSpPr>
        <p:grpSpPr>
          <a:xfrm>
            <a:off x="4124609" y="1487170"/>
            <a:ext cx="4930880" cy="523220"/>
            <a:chOff x="4124609" y="1487170"/>
            <a:chExt cx="4930880" cy="523220"/>
          </a:xfrm>
        </p:grpSpPr>
        <p:sp>
          <p:nvSpPr>
            <p:cNvPr id="13" name="ZoneTexte 12"/>
            <p:cNvSpPr txBox="1"/>
            <p:nvPr/>
          </p:nvSpPr>
          <p:spPr>
            <a:xfrm>
              <a:off x="4716016" y="1487170"/>
              <a:ext cx="43394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 smtClean="0"/>
                <a:t>Gestion cartographique</a:t>
              </a:r>
              <a:endParaRPr lang="fr-FR" sz="2800" b="1" dirty="0"/>
            </a:p>
          </p:txBody>
        </p:sp>
        <p:grpSp>
          <p:nvGrpSpPr>
            <p:cNvPr id="26" name="Groupe 25"/>
            <p:cNvGrpSpPr/>
            <p:nvPr/>
          </p:nvGrpSpPr>
          <p:grpSpPr>
            <a:xfrm>
              <a:off x="4124609" y="1496780"/>
              <a:ext cx="504000" cy="504000"/>
              <a:chOff x="7131428" y="4617963"/>
              <a:chExt cx="504000" cy="504000"/>
            </a:xfrm>
          </p:grpSpPr>
          <p:sp>
            <p:nvSpPr>
              <p:cNvPr id="27" name="Rectangle à coins arrondis 26"/>
              <p:cNvSpPr/>
              <p:nvPr/>
            </p:nvSpPr>
            <p:spPr>
              <a:xfrm>
                <a:off x="7167428" y="4653963"/>
                <a:ext cx="432000" cy="432000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8" name="Picture 5" descr="C:\Users\cedric.seigneuret\AppData\Local\Microsoft\Windows\Temporary Internet Files\Content.IE5\FFWUN06S\check-mark-27820_640[1].png"/>
              <p:cNvPicPr preferRelativeResize="0">
                <a:picLocks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428" y="4617963"/>
                <a:ext cx="504000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7" name="Groupe 46"/>
          <p:cNvGrpSpPr/>
          <p:nvPr/>
        </p:nvGrpSpPr>
        <p:grpSpPr>
          <a:xfrm>
            <a:off x="4124609" y="2367242"/>
            <a:ext cx="4930880" cy="523220"/>
            <a:chOff x="4124609" y="2346615"/>
            <a:chExt cx="4930880" cy="523220"/>
          </a:xfrm>
        </p:grpSpPr>
        <p:sp>
          <p:nvSpPr>
            <p:cNvPr id="16" name="ZoneTexte 15"/>
            <p:cNvSpPr txBox="1"/>
            <p:nvPr/>
          </p:nvSpPr>
          <p:spPr>
            <a:xfrm>
              <a:off x="4716016" y="2346615"/>
              <a:ext cx="43394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 smtClean="0"/>
                <a:t>Suivi des travaux</a:t>
              </a:r>
              <a:endParaRPr lang="fr-FR" sz="2800" b="1" dirty="0"/>
            </a:p>
          </p:txBody>
        </p:sp>
        <p:grpSp>
          <p:nvGrpSpPr>
            <p:cNvPr id="29" name="Groupe 28"/>
            <p:cNvGrpSpPr/>
            <p:nvPr/>
          </p:nvGrpSpPr>
          <p:grpSpPr>
            <a:xfrm>
              <a:off x="4124609" y="2356225"/>
              <a:ext cx="504000" cy="504000"/>
              <a:chOff x="7131428" y="4617963"/>
              <a:chExt cx="504000" cy="504000"/>
            </a:xfrm>
          </p:grpSpPr>
          <p:sp>
            <p:nvSpPr>
              <p:cNvPr id="30" name="Rectangle à coins arrondis 29"/>
              <p:cNvSpPr/>
              <p:nvPr/>
            </p:nvSpPr>
            <p:spPr>
              <a:xfrm>
                <a:off x="7167428" y="4653963"/>
                <a:ext cx="432000" cy="432000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1" name="Picture 5" descr="C:\Users\cedric.seigneuret\AppData\Local\Microsoft\Windows\Temporary Internet Files\Content.IE5\FFWUN06S\check-mark-27820_640[1].png"/>
              <p:cNvPicPr preferRelativeResize="0">
                <a:picLocks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428" y="4617963"/>
                <a:ext cx="504000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6" name="Groupe 45"/>
          <p:cNvGrpSpPr/>
          <p:nvPr/>
        </p:nvGrpSpPr>
        <p:grpSpPr>
          <a:xfrm>
            <a:off x="4124609" y="3247314"/>
            <a:ext cx="4930880" cy="523220"/>
            <a:chOff x="4124609" y="3161278"/>
            <a:chExt cx="4930880" cy="523220"/>
          </a:xfrm>
        </p:grpSpPr>
        <p:sp>
          <p:nvSpPr>
            <p:cNvPr id="18" name="ZoneTexte 17"/>
            <p:cNvSpPr txBox="1"/>
            <p:nvPr/>
          </p:nvSpPr>
          <p:spPr>
            <a:xfrm>
              <a:off x="4716016" y="3161278"/>
              <a:ext cx="43394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 smtClean="0"/>
                <a:t>Gestion du budget</a:t>
              </a:r>
              <a:endParaRPr lang="fr-FR" sz="2800" b="1" dirty="0"/>
            </a:p>
          </p:txBody>
        </p:sp>
        <p:grpSp>
          <p:nvGrpSpPr>
            <p:cNvPr id="32" name="Groupe 31"/>
            <p:cNvGrpSpPr/>
            <p:nvPr/>
          </p:nvGrpSpPr>
          <p:grpSpPr>
            <a:xfrm>
              <a:off x="4124609" y="3170888"/>
              <a:ext cx="504000" cy="504000"/>
              <a:chOff x="7131428" y="4617963"/>
              <a:chExt cx="504000" cy="504000"/>
            </a:xfrm>
          </p:grpSpPr>
          <p:sp>
            <p:nvSpPr>
              <p:cNvPr id="34" name="Rectangle à coins arrondis 33"/>
              <p:cNvSpPr/>
              <p:nvPr/>
            </p:nvSpPr>
            <p:spPr>
              <a:xfrm>
                <a:off x="7167428" y="4653963"/>
                <a:ext cx="432000" cy="432000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5" name="Picture 5" descr="C:\Users\cedric.seigneuret\AppData\Local\Microsoft\Windows\Temporary Internet Files\Content.IE5\FFWUN06S\check-mark-27820_640[1].png"/>
              <p:cNvPicPr preferRelativeResize="0">
                <a:picLocks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428" y="4617963"/>
                <a:ext cx="504000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45" name="Groupe 44"/>
          <p:cNvGrpSpPr/>
          <p:nvPr/>
        </p:nvGrpSpPr>
        <p:grpSpPr>
          <a:xfrm>
            <a:off x="4124609" y="4127386"/>
            <a:ext cx="4930880" cy="523220"/>
            <a:chOff x="4124609" y="4018652"/>
            <a:chExt cx="4930880" cy="523220"/>
          </a:xfrm>
        </p:grpSpPr>
        <p:sp>
          <p:nvSpPr>
            <p:cNvPr id="20" name="ZoneTexte 19"/>
            <p:cNvSpPr txBox="1"/>
            <p:nvPr/>
          </p:nvSpPr>
          <p:spPr>
            <a:xfrm>
              <a:off x="4716016" y="4018652"/>
              <a:ext cx="43394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 smtClean="0"/>
                <a:t>Création d’historique</a:t>
              </a:r>
              <a:endParaRPr lang="fr-FR" sz="2800" b="1" dirty="0"/>
            </a:p>
          </p:txBody>
        </p:sp>
        <p:grpSp>
          <p:nvGrpSpPr>
            <p:cNvPr id="36" name="Groupe 35"/>
            <p:cNvGrpSpPr/>
            <p:nvPr/>
          </p:nvGrpSpPr>
          <p:grpSpPr>
            <a:xfrm>
              <a:off x="4124609" y="4028262"/>
              <a:ext cx="504000" cy="504000"/>
              <a:chOff x="7131428" y="4617963"/>
              <a:chExt cx="504000" cy="504000"/>
            </a:xfrm>
          </p:grpSpPr>
          <p:sp>
            <p:nvSpPr>
              <p:cNvPr id="37" name="Rectangle à coins arrondis 36"/>
              <p:cNvSpPr/>
              <p:nvPr/>
            </p:nvSpPr>
            <p:spPr>
              <a:xfrm>
                <a:off x="7167428" y="4653963"/>
                <a:ext cx="432000" cy="432000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8" name="Picture 5" descr="C:\Users\cedric.seigneuret\AppData\Local\Microsoft\Windows\Temporary Internet Files\Content.IE5\FFWUN06S\check-mark-27820_640[1].png"/>
              <p:cNvPicPr preferRelativeResize="0">
                <a:picLocks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428" y="4617963"/>
                <a:ext cx="504000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4" name="Groupe 13"/>
          <p:cNvGrpSpPr/>
          <p:nvPr/>
        </p:nvGrpSpPr>
        <p:grpSpPr>
          <a:xfrm>
            <a:off x="4124609" y="5007458"/>
            <a:ext cx="4930880" cy="523220"/>
            <a:chOff x="4124609" y="4861611"/>
            <a:chExt cx="4930880" cy="523220"/>
          </a:xfrm>
        </p:grpSpPr>
        <p:sp>
          <p:nvSpPr>
            <p:cNvPr id="22" name="ZoneTexte 21"/>
            <p:cNvSpPr txBox="1"/>
            <p:nvPr/>
          </p:nvSpPr>
          <p:spPr>
            <a:xfrm>
              <a:off x="4716016" y="4861611"/>
              <a:ext cx="43394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 smtClean="0"/>
                <a:t>Analyse et recherche</a:t>
              </a:r>
              <a:endParaRPr lang="fr-FR" sz="2800" b="1" dirty="0"/>
            </a:p>
          </p:txBody>
        </p:sp>
        <p:grpSp>
          <p:nvGrpSpPr>
            <p:cNvPr id="39" name="Groupe 38"/>
            <p:cNvGrpSpPr/>
            <p:nvPr/>
          </p:nvGrpSpPr>
          <p:grpSpPr>
            <a:xfrm>
              <a:off x="4124609" y="4871221"/>
              <a:ext cx="504000" cy="504000"/>
              <a:chOff x="7131428" y="4617963"/>
              <a:chExt cx="504000" cy="504000"/>
            </a:xfrm>
          </p:grpSpPr>
          <p:sp>
            <p:nvSpPr>
              <p:cNvPr id="40" name="Rectangle à coins arrondis 39"/>
              <p:cNvSpPr/>
              <p:nvPr/>
            </p:nvSpPr>
            <p:spPr>
              <a:xfrm>
                <a:off x="7167428" y="4653963"/>
                <a:ext cx="432000" cy="432000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41" name="Picture 5" descr="C:\Users\cedric.seigneuret\AppData\Local\Microsoft\Windows\Temporary Internet Files\Content.IE5\FFWUN06S\check-mark-27820_640[1].png"/>
              <p:cNvPicPr preferRelativeResize="0">
                <a:picLocks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428" y="4617963"/>
                <a:ext cx="504000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1" name="Groupe 10"/>
          <p:cNvGrpSpPr/>
          <p:nvPr/>
        </p:nvGrpSpPr>
        <p:grpSpPr>
          <a:xfrm>
            <a:off x="4124609" y="5887528"/>
            <a:ext cx="6143704" cy="523220"/>
            <a:chOff x="4124609" y="5887528"/>
            <a:chExt cx="6143704" cy="523220"/>
          </a:xfrm>
        </p:grpSpPr>
        <p:sp>
          <p:nvSpPr>
            <p:cNvPr id="24" name="ZoneTexte 23"/>
            <p:cNvSpPr txBox="1"/>
            <p:nvPr/>
          </p:nvSpPr>
          <p:spPr>
            <a:xfrm>
              <a:off x="4716016" y="5887528"/>
              <a:ext cx="55522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 smtClean="0"/>
                <a:t>Porter à connaissance</a:t>
              </a:r>
              <a:endParaRPr lang="fr-FR" sz="2800" b="1" dirty="0"/>
            </a:p>
          </p:txBody>
        </p:sp>
        <p:grpSp>
          <p:nvGrpSpPr>
            <p:cNvPr id="42" name="Groupe 41"/>
            <p:cNvGrpSpPr/>
            <p:nvPr/>
          </p:nvGrpSpPr>
          <p:grpSpPr>
            <a:xfrm>
              <a:off x="4124609" y="5897138"/>
              <a:ext cx="504000" cy="504000"/>
              <a:chOff x="7131428" y="4617963"/>
              <a:chExt cx="504000" cy="504000"/>
            </a:xfrm>
          </p:grpSpPr>
          <p:sp>
            <p:nvSpPr>
              <p:cNvPr id="43" name="Rectangle à coins arrondis 42"/>
              <p:cNvSpPr/>
              <p:nvPr/>
            </p:nvSpPr>
            <p:spPr>
              <a:xfrm>
                <a:off x="7167428" y="4653963"/>
                <a:ext cx="432000" cy="432000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44" name="Picture 5" descr="C:\Users\cedric.seigneuret\AppData\Local\Microsoft\Windows\Temporary Internet Files\Content.IE5\FFWUN06S\check-mark-27820_640[1].png"/>
              <p:cNvPicPr preferRelativeResize="0">
                <a:picLocks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428" y="4617963"/>
                <a:ext cx="504000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1516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919" y="2791988"/>
            <a:ext cx="3051920" cy="4035526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4B4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Gestion des</a:t>
            </a:r>
          </a:p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travaux de </a:t>
            </a:r>
            <a:r>
              <a:rPr lang="fr-FR" altLang="fr-FR" sz="36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voirie</a:t>
            </a:r>
            <a:endParaRPr lang="fr-FR" altLang="fr-FR" sz="3600" b="1" spc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à coins arrondis 9"/>
          <p:cNvSpPr/>
          <p:nvPr/>
        </p:nvSpPr>
        <p:spPr>
          <a:xfrm>
            <a:off x="101599" y="1196752"/>
            <a:ext cx="4470401" cy="936104"/>
          </a:xfrm>
          <a:prstGeom prst="wedgeRoundRectCallout">
            <a:avLst>
              <a:gd name="adj1" fmla="val -26377"/>
              <a:gd name="adj2" fmla="val 13796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ÉTAPE 1 – COMMISSION VOIRIE</a:t>
            </a:r>
          </a:p>
          <a:p>
            <a:pPr algn="ctr"/>
            <a:r>
              <a:rPr lang="fr-FR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Inventaire des travaux à réaliser et proposition</a:t>
            </a:r>
            <a:endParaRPr lang="fr-FR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7" name="Groupe 6"/>
          <p:cNvGrpSpPr/>
          <p:nvPr/>
        </p:nvGrpSpPr>
        <p:grpSpPr>
          <a:xfrm>
            <a:off x="4643495" y="1216571"/>
            <a:ext cx="4536504" cy="923330"/>
            <a:chOff x="3635896" y="2381324"/>
            <a:chExt cx="4536504" cy="923330"/>
          </a:xfrm>
        </p:grpSpPr>
        <p:sp>
          <p:nvSpPr>
            <p:cNvPr id="3" name="ZoneTexte 2"/>
            <p:cNvSpPr txBox="1"/>
            <p:nvPr/>
          </p:nvSpPr>
          <p:spPr>
            <a:xfrm>
              <a:off x="4289141" y="2381324"/>
              <a:ext cx="388325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altLang="fr-FR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Choix </a:t>
              </a:r>
              <a:r>
                <a:rPr lang="fr-FR" altLang="fr-FR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des travaux à réaliser et </a:t>
              </a:r>
              <a:r>
                <a:rPr lang="fr-FR" altLang="fr-FR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report sur fond </a:t>
              </a:r>
              <a:r>
                <a:rPr lang="fr-FR" altLang="fr-FR" b="1" dirty="0" err="1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carto</a:t>
              </a:r>
              <a:r>
                <a:rPr lang="fr-FR" altLang="fr-FR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dans l’application</a:t>
              </a:r>
              <a:endParaRPr lang="fr-FR" altLang="fr-F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15" name="Groupe 14"/>
            <p:cNvGrpSpPr/>
            <p:nvPr/>
          </p:nvGrpSpPr>
          <p:grpSpPr>
            <a:xfrm>
              <a:off x="3635896" y="2452490"/>
              <a:ext cx="504000" cy="504000"/>
              <a:chOff x="7131428" y="4617963"/>
              <a:chExt cx="504000" cy="504000"/>
            </a:xfrm>
          </p:grpSpPr>
          <p:sp>
            <p:nvSpPr>
              <p:cNvPr id="18" name="Rectangle à coins arrondis 17"/>
              <p:cNvSpPr/>
              <p:nvPr/>
            </p:nvSpPr>
            <p:spPr>
              <a:xfrm>
                <a:off x="7167428" y="4653963"/>
                <a:ext cx="432000" cy="432000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0" name="Picture 5" descr="C:\Users\cedric.seigneuret\AppData\Local\Microsoft\Windows\Temporary Internet Files\Content.IE5\FFWUN06S\check-mark-27820_640[1].png"/>
              <p:cNvPicPr preferRelativeResize="0">
                <a:picLocks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428" y="4617963"/>
                <a:ext cx="504000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" name="Groupe 5"/>
          <p:cNvGrpSpPr/>
          <p:nvPr/>
        </p:nvGrpSpPr>
        <p:grpSpPr>
          <a:xfrm>
            <a:off x="4643495" y="2154306"/>
            <a:ext cx="4500505" cy="923330"/>
            <a:chOff x="3671896" y="3973007"/>
            <a:chExt cx="4500505" cy="923330"/>
          </a:xfrm>
        </p:grpSpPr>
        <p:sp>
          <p:nvSpPr>
            <p:cNvPr id="19" name="ZoneTexte 18"/>
            <p:cNvSpPr txBox="1"/>
            <p:nvPr/>
          </p:nvSpPr>
          <p:spPr>
            <a:xfrm>
              <a:off x="4289143" y="3973007"/>
              <a:ext cx="388325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altLang="fr-FR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Localiser </a:t>
              </a:r>
              <a:r>
                <a:rPr lang="fr-FR" altLang="fr-FR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les travaux par nature sur fond </a:t>
              </a:r>
              <a:r>
                <a:rPr lang="fr-FR" altLang="fr-FR" b="1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carto</a:t>
              </a:r>
              <a:r>
                <a:rPr lang="fr-FR" altLang="fr-FR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dans </a:t>
              </a:r>
              <a:r>
                <a:rPr lang="fr-FR" altLang="fr-FR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l’application</a:t>
              </a:r>
              <a:endParaRPr lang="fr-FR" altLang="fr-F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23" name="Groupe 22"/>
            <p:cNvGrpSpPr/>
            <p:nvPr/>
          </p:nvGrpSpPr>
          <p:grpSpPr>
            <a:xfrm>
              <a:off x="3671896" y="4044172"/>
              <a:ext cx="504000" cy="504000"/>
              <a:chOff x="7131428" y="4617963"/>
              <a:chExt cx="504000" cy="504000"/>
            </a:xfrm>
          </p:grpSpPr>
          <p:sp>
            <p:nvSpPr>
              <p:cNvPr id="24" name="Rectangle à coins arrondis 23"/>
              <p:cNvSpPr/>
              <p:nvPr/>
            </p:nvSpPr>
            <p:spPr>
              <a:xfrm>
                <a:off x="7167428" y="4653963"/>
                <a:ext cx="432000" cy="432000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5" name="Picture 5" descr="C:\Users\cedric.seigneuret\AppData\Local\Microsoft\Windows\Temporary Internet Files\Content.IE5\FFWUN06S\check-mark-27820_640[1].png"/>
              <p:cNvPicPr preferRelativeResize="0">
                <a:picLocks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428" y="4617963"/>
                <a:ext cx="504000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" name="Groupe 1"/>
          <p:cNvGrpSpPr/>
          <p:nvPr/>
        </p:nvGrpSpPr>
        <p:grpSpPr>
          <a:xfrm>
            <a:off x="4643495" y="3108970"/>
            <a:ext cx="4320993" cy="504000"/>
            <a:chOff x="3752296" y="5644199"/>
            <a:chExt cx="4320993" cy="504000"/>
          </a:xfrm>
        </p:grpSpPr>
        <p:sp>
          <p:nvSpPr>
            <p:cNvPr id="21" name="ZoneTexte 20"/>
            <p:cNvSpPr txBox="1"/>
            <p:nvPr/>
          </p:nvSpPr>
          <p:spPr>
            <a:xfrm>
              <a:off x="4289142" y="5711533"/>
              <a:ext cx="378414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altLang="fr-FR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Demande de devis</a:t>
              </a:r>
              <a:endParaRPr lang="fr-FR" altLang="fr-F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26" name="Groupe 25"/>
            <p:cNvGrpSpPr/>
            <p:nvPr/>
          </p:nvGrpSpPr>
          <p:grpSpPr>
            <a:xfrm>
              <a:off x="3752296" y="5644199"/>
              <a:ext cx="504000" cy="504000"/>
              <a:chOff x="7131428" y="4617963"/>
              <a:chExt cx="504000" cy="504000"/>
            </a:xfrm>
          </p:grpSpPr>
          <p:sp>
            <p:nvSpPr>
              <p:cNvPr id="27" name="Rectangle à coins arrondis 26"/>
              <p:cNvSpPr/>
              <p:nvPr/>
            </p:nvSpPr>
            <p:spPr>
              <a:xfrm>
                <a:off x="7167428" y="4653963"/>
                <a:ext cx="432000" cy="432000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8" name="Picture 5" descr="C:\Users\cedric.seigneuret\AppData\Local\Microsoft\Windows\Temporary Internet Files\Content.IE5\FFWUN06S\check-mark-27820_640[1].png"/>
              <p:cNvPicPr preferRelativeResize="0">
                <a:picLocks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428" y="4617963"/>
                <a:ext cx="504000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29" name="Rectangle à coins arrondis 28"/>
          <p:cNvSpPr/>
          <p:nvPr/>
        </p:nvSpPr>
        <p:spPr>
          <a:xfrm>
            <a:off x="3635896" y="3715199"/>
            <a:ext cx="5256584" cy="953268"/>
          </a:xfrm>
          <a:prstGeom prst="wedgeRoundRectCallout">
            <a:avLst>
              <a:gd name="adj1" fmla="val -67434"/>
              <a:gd name="adj2" fmla="val -3227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ÉTAPE </a:t>
            </a:r>
            <a:r>
              <a:rPr lang="fr-FR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– </a:t>
            </a:r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CONSEIL MUNICIPAL</a:t>
            </a:r>
            <a:endParaRPr lang="fr-FR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Présentation des travaux et approbation</a:t>
            </a:r>
          </a:p>
        </p:txBody>
      </p:sp>
      <p:grpSp>
        <p:nvGrpSpPr>
          <p:cNvPr id="11" name="Groupe 10"/>
          <p:cNvGrpSpPr/>
          <p:nvPr/>
        </p:nvGrpSpPr>
        <p:grpSpPr>
          <a:xfrm>
            <a:off x="3635896" y="5860791"/>
            <a:ext cx="5436607" cy="504000"/>
            <a:chOff x="3635896" y="5860791"/>
            <a:chExt cx="5436607" cy="504000"/>
          </a:xfrm>
        </p:grpSpPr>
        <p:sp>
          <p:nvSpPr>
            <p:cNvPr id="36" name="ZoneTexte 35"/>
            <p:cNvSpPr txBox="1"/>
            <p:nvPr/>
          </p:nvSpPr>
          <p:spPr>
            <a:xfrm>
              <a:off x="4253142" y="5928125"/>
              <a:ext cx="48193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altLang="fr-FR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Apprécier les </a:t>
              </a:r>
              <a:r>
                <a:rPr lang="fr-FR" altLang="fr-FR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priorités</a:t>
              </a:r>
              <a:endParaRPr lang="fr-FR" altLang="fr-F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37" name="Groupe 36"/>
            <p:cNvGrpSpPr/>
            <p:nvPr/>
          </p:nvGrpSpPr>
          <p:grpSpPr>
            <a:xfrm>
              <a:off x="3635896" y="5860791"/>
              <a:ext cx="504000" cy="504000"/>
              <a:chOff x="7131428" y="4582380"/>
              <a:chExt cx="504000" cy="504000"/>
            </a:xfrm>
          </p:grpSpPr>
          <p:sp>
            <p:nvSpPr>
              <p:cNvPr id="38" name="Rectangle à coins arrondis 37"/>
              <p:cNvSpPr/>
              <p:nvPr/>
            </p:nvSpPr>
            <p:spPr>
              <a:xfrm>
                <a:off x="7167428" y="4653963"/>
                <a:ext cx="432000" cy="432000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9" name="Picture 5" descr="C:\Users\cedric.seigneuret\AppData\Local\Microsoft\Windows\Temporary Internet Files\Content.IE5\FFWUN06S\check-mark-27820_640[1].png"/>
              <p:cNvPicPr preferRelativeResize="0">
                <a:picLocks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428" y="4582380"/>
                <a:ext cx="504000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9" name="Groupe 8"/>
          <p:cNvGrpSpPr/>
          <p:nvPr/>
        </p:nvGrpSpPr>
        <p:grpSpPr>
          <a:xfrm>
            <a:off x="3635896" y="4835641"/>
            <a:ext cx="5436606" cy="646331"/>
            <a:chOff x="3635896" y="4835641"/>
            <a:chExt cx="5436606" cy="646331"/>
          </a:xfrm>
        </p:grpSpPr>
        <p:sp>
          <p:nvSpPr>
            <p:cNvPr id="31" name="ZoneTexte 30"/>
            <p:cNvSpPr txBox="1"/>
            <p:nvPr/>
          </p:nvSpPr>
          <p:spPr>
            <a:xfrm>
              <a:off x="4195185" y="4835641"/>
              <a:ext cx="487731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altLang="fr-FR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Trancher entre les </a:t>
              </a:r>
              <a:r>
                <a:rPr lang="fr-FR" altLang="fr-FR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contraintes</a:t>
              </a:r>
            </a:p>
            <a:p>
              <a:r>
                <a:rPr lang="fr-FR" altLang="fr-FR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techniques </a:t>
              </a:r>
              <a:r>
                <a:rPr lang="fr-FR" altLang="fr-FR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et </a:t>
              </a:r>
              <a:r>
                <a:rPr lang="fr-FR" altLang="fr-FR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budgétaires</a:t>
              </a:r>
              <a:endParaRPr lang="fr-FR" altLang="fr-F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41" name="Groupe 40"/>
            <p:cNvGrpSpPr/>
            <p:nvPr/>
          </p:nvGrpSpPr>
          <p:grpSpPr>
            <a:xfrm>
              <a:off x="3635896" y="4906806"/>
              <a:ext cx="504000" cy="504000"/>
              <a:chOff x="7131428" y="4617963"/>
              <a:chExt cx="504000" cy="504000"/>
            </a:xfrm>
          </p:grpSpPr>
          <p:sp>
            <p:nvSpPr>
              <p:cNvPr id="42" name="Rectangle à coins arrondis 41"/>
              <p:cNvSpPr/>
              <p:nvPr/>
            </p:nvSpPr>
            <p:spPr>
              <a:xfrm>
                <a:off x="7167428" y="4653963"/>
                <a:ext cx="432000" cy="432000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43" name="Picture 5" descr="C:\Users\cedric.seigneuret\AppData\Local\Microsoft\Windows\Temporary Internet Files\Content.IE5\FFWUN06S\check-mark-27820_640[1].png"/>
              <p:cNvPicPr preferRelativeResize="0">
                <a:picLocks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428" y="4617963"/>
                <a:ext cx="504000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20875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4B4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Gestion des</a:t>
            </a:r>
          </a:p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travaux de </a:t>
            </a:r>
            <a:r>
              <a:rPr lang="fr-FR" altLang="fr-FR" sz="36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voirie</a:t>
            </a:r>
            <a:endParaRPr lang="fr-FR" altLang="fr-FR" sz="3600" b="1" spc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5" y="2755495"/>
            <a:ext cx="3316847" cy="3825944"/>
          </a:xfrm>
          <a:prstGeom prst="rect">
            <a:avLst/>
          </a:prstGeom>
        </p:spPr>
      </p:pic>
      <p:sp>
        <p:nvSpPr>
          <p:cNvPr id="10" name="Rectangle à coins arrondis 9"/>
          <p:cNvSpPr/>
          <p:nvPr/>
        </p:nvSpPr>
        <p:spPr>
          <a:xfrm>
            <a:off x="179512" y="1196752"/>
            <a:ext cx="4464496" cy="1152128"/>
          </a:xfrm>
          <a:prstGeom prst="wedgeRoundRectCallout">
            <a:avLst>
              <a:gd name="adj1" fmla="val -26361"/>
              <a:gd name="adj2" fmla="val 7328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ÉTAPE </a:t>
            </a:r>
            <a:r>
              <a:rPr lang="fr-FR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 – </a:t>
            </a:r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SUIVI DES TRAVAUX</a:t>
            </a:r>
            <a:endParaRPr lang="fr-FR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Adjoint à la voirie et/ou R</a:t>
            </a:r>
            <a:r>
              <a:rPr lang="fr-FR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esponsable </a:t>
            </a:r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 </a:t>
            </a:r>
            <a:r>
              <a:rPr lang="fr-FR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Services Techniques</a:t>
            </a:r>
            <a:endParaRPr lang="fr-FR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3" name="Groupe 32"/>
          <p:cNvGrpSpPr/>
          <p:nvPr/>
        </p:nvGrpSpPr>
        <p:grpSpPr>
          <a:xfrm>
            <a:off x="4772926" y="1407995"/>
            <a:ext cx="4122359" cy="646331"/>
            <a:chOff x="4772926" y="1407995"/>
            <a:chExt cx="4122359" cy="646331"/>
          </a:xfrm>
        </p:grpSpPr>
        <p:sp>
          <p:nvSpPr>
            <p:cNvPr id="3" name="ZoneTexte 2"/>
            <p:cNvSpPr txBox="1"/>
            <p:nvPr/>
          </p:nvSpPr>
          <p:spPr>
            <a:xfrm>
              <a:off x="5276926" y="1407995"/>
              <a:ext cx="36183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altLang="fr-FR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Saisie </a:t>
              </a:r>
              <a:r>
                <a:rPr lang="fr-FR" altLang="fr-FR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des modifications, intégration des photos,…</a:t>
              </a:r>
            </a:p>
          </p:txBody>
        </p:sp>
        <p:grpSp>
          <p:nvGrpSpPr>
            <p:cNvPr id="9" name="Groupe 8"/>
            <p:cNvGrpSpPr/>
            <p:nvPr/>
          </p:nvGrpSpPr>
          <p:grpSpPr>
            <a:xfrm>
              <a:off x="4772926" y="1473505"/>
              <a:ext cx="504000" cy="504000"/>
              <a:chOff x="7131428" y="4617963"/>
              <a:chExt cx="504000" cy="504000"/>
            </a:xfrm>
          </p:grpSpPr>
          <p:sp>
            <p:nvSpPr>
              <p:cNvPr id="11" name="Rectangle à coins arrondis 10"/>
              <p:cNvSpPr/>
              <p:nvPr/>
            </p:nvSpPr>
            <p:spPr>
              <a:xfrm>
                <a:off x="7167428" y="4653963"/>
                <a:ext cx="432000" cy="432000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4" name="Picture 5" descr="C:\Users\cedric.seigneuret\AppData\Local\Microsoft\Windows\Temporary Internet Files\Content.IE5\FFWUN06S\check-mark-27820_640[1].png"/>
              <p:cNvPicPr preferRelativeResize="0">
                <a:picLocks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428" y="4617963"/>
                <a:ext cx="504000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6" name="Rectangle à coins arrondis 15"/>
          <p:cNvSpPr/>
          <p:nvPr/>
        </p:nvSpPr>
        <p:spPr>
          <a:xfrm>
            <a:off x="2441872" y="2755494"/>
            <a:ext cx="4506392" cy="961537"/>
          </a:xfrm>
          <a:prstGeom prst="wedgeRoundRectCallout">
            <a:avLst>
              <a:gd name="adj1" fmla="val -65089"/>
              <a:gd name="adj2" fmla="val 3773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ÉTAPE </a:t>
            </a:r>
            <a:r>
              <a:rPr lang="fr-FR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– </a:t>
            </a:r>
            <a:r>
              <a:rPr lang="fr-FR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RESTITUTION FINALE</a:t>
            </a:r>
            <a:endParaRPr lang="fr-FR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Présentation des travaux en réunion publique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3691469" y="3810162"/>
            <a:ext cx="4867683" cy="646331"/>
            <a:chOff x="4341666" y="4116822"/>
            <a:chExt cx="4867683" cy="646331"/>
          </a:xfrm>
        </p:grpSpPr>
        <p:grpSp>
          <p:nvGrpSpPr>
            <p:cNvPr id="17" name="Groupe 16"/>
            <p:cNvGrpSpPr/>
            <p:nvPr/>
          </p:nvGrpSpPr>
          <p:grpSpPr>
            <a:xfrm>
              <a:off x="4341666" y="4187988"/>
              <a:ext cx="504000" cy="504000"/>
              <a:chOff x="7131428" y="4617963"/>
              <a:chExt cx="504000" cy="504000"/>
            </a:xfrm>
          </p:grpSpPr>
          <p:sp>
            <p:nvSpPr>
              <p:cNvPr id="18" name="Rectangle à coins arrondis 17"/>
              <p:cNvSpPr/>
              <p:nvPr/>
            </p:nvSpPr>
            <p:spPr>
              <a:xfrm>
                <a:off x="7167428" y="4653963"/>
                <a:ext cx="432000" cy="432000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9" name="Picture 5" descr="C:\Users\cedric.seigneuret\AppData\Local\Microsoft\Windows\Temporary Internet Files\Content.IE5\FFWUN06S\check-mark-27820_640[1].png"/>
              <p:cNvPicPr preferRelativeResize="0">
                <a:picLocks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428" y="4617963"/>
                <a:ext cx="504000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ZoneTexte 19"/>
            <p:cNvSpPr txBox="1"/>
            <p:nvPr/>
          </p:nvSpPr>
          <p:spPr>
            <a:xfrm>
              <a:off x="4924845" y="4116822"/>
              <a:ext cx="42845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altLang="fr-FR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Visualisation </a:t>
              </a:r>
              <a:r>
                <a:rPr lang="fr-FR" altLang="fr-FR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des programmes de </a:t>
              </a:r>
              <a:r>
                <a:rPr lang="fr-FR" altLang="fr-FR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travaux </a:t>
              </a:r>
              <a:r>
                <a:rPr lang="fr-FR" altLang="fr-FR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 </a:t>
              </a:r>
              <a:r>
                <a:rPr lang="fr-FR" altLang="fr-FR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l’année </a:t>
              </a:r>
              <a:r>
                <a:rPr lang="fr-FR" altLang="fr-FR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écoulée</a:t>
              </a:r>
              <a:endParaRPr lang="fr-FR" altLang="fr-F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3691469" y="4564997"/>
            <a:ext cx="4867683" cy="646331"/>
            <a:chOff x="4341666" y="4906242"/>
            <a:chExt cx="4867683" cy="646331"/>
          </a:xfrm>
        </p:grpSpPr>
        <p:grpSp>
          <p:nvGrpSpPr>
            <p:cNvPr id="21" name="Groupe 20"/>
            <p:cNvGrpSpPr/>
            <p:nvPr/>
          </p:nvGrpSpPr>
          <p:grpSpPr>
            <a:xfrm>
              <a:off x="4341666" y="4977408"/>
              <a:ext cx="504000" cy="504000"/>
              <a:chOff x="7131428" y="4617963"/>
              <a:chExt cx="504000" cy="504000"/>
            </a:xfrm>
          </p:grpSpPr>
          <p:sp>
            <p:nvSpPr>
              <p:cNvPr id="22" name="Rectangle à coins arrondis 21"/>
              <p:cNvSpPr/>
              <p:nvPr/>
            </p:nvSpPr>
            <p:spPr>
              <a:xfrm>
                <a:off x="7167428" y="4653963"/>
                <a:ext cx="432000" cy="432000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3" name="Picture 5" descr="C:\Users\cedric.seigneuret\AppData\Local\Microsoft\Windows\Temporary Internet Files\Content.IE5\FFWUN06S\check-mark-27820_640[1].png"/>
              <p:cNvPicPr preferRelativeResize="0">
                <a:picLocks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428" y="4617963"/>
                <a:ext cx="504000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4" name="ZoneTexte 23"/>
            <p:cNvSpPr txBox="1"/>
            <p:nvPr/>
          </p:nvSpPr>
          <p:spPr>
            <a:xfrm>
              <a:off x="4924845" y="4906242"/>
              <a:ext cx="42845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altLang="fr-FR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Visualisation des photos avant, pendant et après les </a:t>
              </a:r>
              <a:r>
                <a:rPr lang="fr-FR" altLang="fr-FR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travaux</a:t>
              </a:r>
              <a:endParaRPr lang="fr-FR" altLang="fr-F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3691469" y="5319832"/>
            <a:ext cx="5225917" cy="646331"/>
            <a:chOff x="4341666" y="5661248"/>
            <a:chExt cx="5225917" cy="646331"/>
          </a:xfrm>
        </p:grpSpPr>
        <p:grpSp>
          <p:nvGrpSpPr>
            <p:cNvPr id="25" name="Groupe 24"/>
            <p:cNvGrpSpPr/>
            <p:nvPr/>
          </p:nvGrpSpPr>
          <p:grpSpPr>
            <a:xfrm>
              <a:off x="4341666" y="5732414"/>
              <a:ext cx="504000" cy="504000"/>
              <a:chOff x="7131428" y="4617963"/>
              <a:chExt cx="504000" cy="504000"/>
            </a:xfrm>
          </p:grpSpPr>
          <p:sp>
            <p:nvSpPr>
              <p:cNvPr id="26" name="Rectangle à coins arrondis 25"/>
              <p:cNvSpPr/>
              <p:nvPr/>
            </p:nvSpPr>
            <p:spPr>
              <a:xfrm>
                <a:off x="7167428" y="4653963"/>
                <a:ext cx="432000" cy="432000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7" name="Picture 5" descr="C:\Users\cedric.seigneuret\AppData\Local\Microsoft\Windows\Temporary Internet Files\Content.IE5\FFWUN06S\check-mark-27820_640[1].png"/>
              <p:cNvPicPr preferRelativeResize="0">
                <a:picLocks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428" y="4617963"/>
                <a:ext cx="504000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8" name="ZoneTexte 27"/>
            <p:cNvSpPr txBox="1"/>
            <p:nvPr/>
          </p:nvSpPr>
          <p:spPr>
            <a:xfrm>
              <a:off x="4923679" y="5661248"/>
              <a:ext cx="46439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altLang="fr-FR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Analyse et statistiques des travaux</a:t>
              </a:r>
              <a:endParaRPr lang="fr-FR" altLang="fr-F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" name="Groupe 1"/>
          <p:cNvGrpSpPr/>
          <p:nvPr/>
        </p:nvGrpSpPr>
        <p:grpSpPr>
          <a:xfrm>
            <a:off x="3691469" y="6074668"/>
            <a:ext cx="4867683" cy="646331"/>
            <a:chOff x="4341666" y="6381328"/>
            <a:chExt cx="4867683" cy="646331"/>
          </a:xfrm>
        </p:grpSpPr>
        <p:grpSp>
          <p:nvGrpSpPr>
            <p:cNvPr id="29" name="Groupe 28"/>
            <p:cNvGrpSpPr/>
            <p:nvPr/>
          </p:nvGrpSpPr>
          <p:grpSpPr>
            <a:xfrm>
              <a:off x="4341666" y="6452494"/>
              <a:ext cx="504000" cy="504000"/>
              <a:chOff x="7131428" y="4617963"/>
              <a:chExt cx="504000" cy="504000"/>
            </a:xfrm>
          </p:grpSpPr>
          <p:sp>
            <p:nvSpPr>
              <p:cNvPr id="30" name="Rectangle à coins arrondis 29"/>
              <p:cNvSpPr/>
              <p:nvPr/>
            </p:nvSpPr>
            <p:spPr>
              <a:xfrm>
                <a:off x="7167428" y="4653963"/>
                <a:ext cx="432000" cy="432000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1" name="Picture 5" descr="C:\Users\cedric.seigneuret\AppData\Local\Microsoft\Windows\Temporary Internet Files\Content.IE5\FFWUN06S\check-mark-27820_640[1].png"/>
              <p:cNvPicPr preferRelativeResize="0">
                <a:picLocks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428" y="4617963"/>
                <a:ext cx="504000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2" name="ZoneTexte 31"/>
            <p:cNvSpPr txBox="1"/>
            <p:nvPr/>
          </p:nvSpPr>
          <p:spPr>
            <a:xfrm>
              <a:off x="4924845" y="6381328"/>
              <a:ext cx="42845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altLang="fr-FR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Gestion de l’historique </a:t>
              </a:r>
              <a:r>
                <a:rPr lang="fr-FR" altLang="fr-FR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:</a:t>
              </a:r>
            </a:p>
            <a:p>
              <a:r>
                <a:rPr lang="fr-FR" altLang="fr-FR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fr-FR" altLang="fr-FR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N-2, N-1, </a:t>
              </a:r>
              <a:r>
                <a:rPr lang="fr-FR" altLang="fr-FR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</a:t>
              </a:r>
              <a:endParaRPr lang="fr-FR" altLang="fr-F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70" t="11608" r="-53245" b="6698"/>
          <a:stretch/>
        </p:blipFill>
        <p:spPr bwMode="auto">
          <a:xfrm>
            <a:off x="753336" y="4268182"/>
            <a:ext cx="5258824" cy="1395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40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4B4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Gestion des</a:t>
            </a:r>
          </a:p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travaux de </a:t>
            </a:r>
            <a:r>
              <a:rPr lang="fr-FR" altLang="fr-FR" sz="36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voirie</a:t>
            </a:r>
            <a:endParaRPr lang="fr-FR" altLang="fr-FR" sz="3600" b="1" spc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454" y="2975373"/>
            <a:ext cx="3949498" cy="246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694454" y="2374843"/>
            <a:ext cx="3165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Le cadastre</a:t>
            </a:r>
            <a:endParaRPr lang="fr-FR" sz="2800" b="1" dirty="0"/>
          </a:p>
        </p:txBody>
      </p:sp>
      <p:sp>
        <p:nvSpPr>
          <p:cNvPr id="29" name="ZoneTexte 28"/>
          <p:cNvSpPr txBox="1"/>
          <p:nvPr/>
        </p:nvSpPr>
        <p:spPr>
          <a:xfrm>
            <a:off x="4718446" y="2176083"/>
            <a:ext cx="4246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Les cartes routières IGN</a:t>
            </a:r>
            <a:endParaRPr lang="fr-FR" sz="2800" b="1" dirty="0"/>
          </a:p>
        </p:txBody>
      </p:sp>
      <p:sp>
        <p:nvSpPr>
          <p:cNvPr id="31" name="ZoneTexte 30"/>
          <p:cNvSpPr txBox="1"/>
          <p:nvPr/>
        </p:nvSpPr>
        <p:spPr>
          <a:xfrm>
            <a:off x="709544" y="5667481"/>
            <a:ext cx="31659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smtClean="0"/>
              <a:t>Les photos aériennes</a:t>
            </a:r>
            <a:endParaRPr lang="fr-FR" sz="2800" b="1" dirty="0"/>
          </a:p>
        </p:txBody>
      </p:sp>
      <p:sp>
        <p:nvSpPr>
          <p:cNvPr id="36" name="Rectangle à coins arrondis 35"/>
          <p:cNvSpPr/>
          <p:nvPr/>
        </p:nvSpPr>
        <p:spPr>
          <a:xfrm>
            <a:off x="2267744" y="1342728"/>
            <a:ext cx="4791695" cy="723244"/>
          </a:xfrm>
          <a:prstGeom prst="wedgeRoundRectCallout">
            <a:avLst>
              <a:gd name="adj1" fmla="val -64854"/>
              <a:gd name="adj2" fmla="val -786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Des données de référence</a:t>
            </a:r>
            <a:endParaRPr lang="fr-FR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6" name="Groupe 15"/>
          <p:cNvGrpSpPr/>
          <p:nvPr/>
        </p:nvGrpSpPr>
        <p:grpSpPr>
          <a:xfrm>
            <a:off x="190454" y="2384453"/>
            <a:ext cx="504000" cy="504000"/>
            <a:chOff x="7131428" y="4617963"/>
            <a:chExt cx="504000" cy="504000"/>
          </a:xfrm>
        </p:grpSpPr>
        <p:sp>
          <p:nvSpPr>
            <p:cNvPr id="17" name="Rectangle à coins arrondis 16"/>
            <p:cNvSpPr/>
            <p:nvPr/>
          </p:nvSpPr>
          <p:spPr>
            <a:xfrm>
              <a:off x="7167428" y="4653963"/>
              <a:ext cx="432000" cy="432000"/>
            </a:xfrm>
            <a:prstGeom prst="roundRect">
              <a:avLst/>
            </a:prstGeom>
            <a:noFill/>
            <a:ln w="5715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Picture 5" descr="C:\Users\cedric.seigneuret\AppData\Local\Microsoft\Windows\Temporary Internet Files\Content.IE5\FFWUN06S\check-mark-27820_640[1].png"/>
            <p:cNvPicPr preferRelativeResize="0"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1428" y="4617963"/>
              <a:ext cx="504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Groupe 18"/>
          <p:cNvGrpSpPr/>
          <p:nvPr/>
        </p:nvGrpSpPr>
        <p:grpSpPr>
          <a:xfrm>
            <a:off x="4214446" y="2401136"/>
            <a:ext cx="504000" cy="504000"/>
            <a:chOff x="7131428" y="4617963"/>
            <a:chExt cx="504000" cy="504000"/>
          </a:xfrm>
        </p:grpSpPr>
        <p:sp>
          <p:nvSpPr>
            <p:cNvPr id="20" name="Rectangle à coins arrondis 19"/>
            <p:cNvSpPr/>
            <p:nvPr/>
          </p:nvSpPr>
          <p:spPr>
            <a:xfrm>
              <a:off x="7167428" y="4653963"/>
              <a:ext cx="432000" cy="432000"/>
            </a:xfrm>
            <a:prstGeom prst="roundRect">
              <a:avLst/>
            </a:prstGeom>
            <a:noFill/>
            <a:ln w="5715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1" name="Picture 5" descr="C:\Users\cedric.seigneuret\AppData\Local\Microsoft\Windows\Temporary Internet Files\Content.IE5\FFWUN06S\check-mark-27820_640[1].png"/>
            <p:cNvPicPr preferRelativeResize="0"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1428" y="4617963"/>
              <a:ext cx="504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e 21"/>
          <p:cNvGrpSpPr/>
          <p:nvPr/>
        </p:nvGrpSpPr>
        <p:grpSpPr>
          <a:xfrm>
            <a:off x="205544" y="5892534"/>
            <a:ext cx="504000" cy="504000"/>
            <a:chOff x="7131428" y="4617963"/>
            <a:chExt cx="504000" cy="504000"/>
          </a:xfrm>
        </p:grpSpPr>
        <p:sp>
          <p:nvSpPr>
            <p:cNvPr id="23" name="Rectangle à coins arrondis 22"/>
            <p:cNvSpPr/>
            <p:nvPr/>
          </p:nvSpPr>
          <p:spPr>
            <a:xfrm>
              <a:off x="7167428" y="4653963"/>
              <a:ext cx="432000" cy="432000"/>
            </a:xfrm>
            <a:prstGeom prst="roundRect">
              <a:avLst/>
            </a:prstGeom>
            <a:noFill/>
            <a:ln w="5715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4" name="Picture 5" descr="C:\Users\cedric.seigneuret\AppData\Local\Microsoft\Windows\Temporary Internet Files\Content.IE5\FFWUN06S\check-mark-27820_640[1].png"/>
            <p:cNvPicPr preferRelativeResize="0"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1428" y="4617963"/>
              <a:ext cx="504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Image 24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8" y="921782"/>
            <a:ext cx="1731355" cy="1731355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759679"/>
            <a:ext cx="4733355" cy="2958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636453"/>
            <a:ext cx="4015845" cy="2509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8496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4B4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Gestion des</a:t>
            </a:r>
          </a:p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travaux de </a:t>
            </a:r>
            <a:r>
              <a:rPr lang="fr-FR" altLang="fr-FR" sz="36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voirie</a:t>
            </a:r>
            <a:endParaRPr lang="fr-FR" altLang="fr-FR" sz="3600" b="1" spc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124952"/>
            <a:ext cx="1480838" cy="1480838"/>
          </a:xfrm>
          <a:prstGeom prst="rect">
            <a:avLst/>
          </a:prstGeom>
        </p:spPr>
      </p:pic>
      <p:sp>
        <p:nvSpPr>
          <p:cNvPr id="15" name="Rectangle à coins arrondis 14"/>
          <p:cNvSpPr/>
          <p:nvPr/>
        </p:nvSpPr>
        <p:spPr>
          <a:xfrm>
            <a:off x="1372319" y="1052737"/>
            <a:ext cx="7664178" cy="936104"/>
          </a:xfrm>
          <a:prstGeom prst="wedgeRoundRectCallout">
            <a:avLst>
              <a:gd name="adj1" fmla="val -53590"/>
              <a:gd name="adj2" fmla="val 1933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Avec la SPL </a:t>
            </a:r>
            <a:r>
              <a:rPr lang="fr-FR" sz="2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(Vendée Expansion)</a:t>
            </a:r>
          </a:p>
          <a:p>
            <a:pPr algn="ctr"/>
            <a:r>
              <a:rPr lang="fr-FR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optimiser le fonctionnement actuel</a:t>
            </a:r>
            <a:endParaRPr lang="fr-FR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24318" y="2728445"/>
            <a:ext cx="3240361" cy="72008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fr-FR" b="1" dirty="0" smtClean="0"/>
              <a:t>Préparation de l’appel d’offres</a:t>
            </a:r>
          </a:p>
          <a:p>
            <a:pPr algn="ctr">
              <a:lnSpc>
                <a:spcPts val="1800"/>
              </a:lnSpc>
            </a:pPr>
            <a:r>
              <a:rPr lang="fr-FR" b="1" dirty="0" smtClean="0"/>
              <a:t>Réception et traitements des réponses</a:t>
            </a:r>
            <a:endParaRPr lang="fr-FR" b="1" dirty="0"/>
          </a:p>
        </p:txBody>
      </p:sp>
      <p:cxnSp>
        <p:nvCxnSpPr>
          <p:cNvPr id="24" name="Connecteur droit avec flèche 23"/>
          <p:cNvCxnSpPr>
            <a:stCxn id="17" idx="2"/>
            <a:endCxn id="25" idx="0"/>
          </p:cNvCxnSpPr>
          <p:nvPr/>
        </p:nvCxnSpPr>
        <p:spPr>
          <a:xfrm flipH="1">
            <a:off x="2944375" y="3448525"/>
            <a:ext cx="124" cy="5539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en angle 38"/>
          <p:cNvCxnSpPr>
            <a:stCxn id="25" idx="2"/>
            <a:endCxn id="41" idx="0"/>
          </p:cNvCxnSpPr>
          <p:nvPr/>
        </p:nvCxnSpPr>
        <p:spPr>
          <a:xfrm rot="5400000" flipH="1" flipV="1">
            <a:off x="3743812" y="2192952"/>
            <a:ext cx="2494528" cy="4093402"/>
          </a:xfrm>
          <a:prstGeom prst="bentConnector5">
            <a:avLst>
              <a:gd name="adj1" fmla="val -5346"/>
              <a:gd name="adj2" fmla="val 50747"/>
              <a:gd name="adj3" fmla="val 111073"/>
            </a:avLst>
          </a:prstGeom>
          <a:ln>
            <a:headEnd type="none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5334739" y="2992389"/>
            <a:ext cx="3406076" cy="72008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fr-FR" dirty="0" smtClean="0"/>
              <a:t>Analyse des cartes et des éléments financiers fourni</a:t>
            </a:r>
          </a:p>
          <a:p>
            <a:pPr algn="ctr">
              <a:lnSpc>
                <a:spcPts val="1800"/>
              </a:lnSpc>
            </a:pPr>
            <a:r>
              <a:rPr lang="fr-FR" dirty="0" smtClean="0"/>
              <a:t> par la SPL.</a:t>
            </a:r>
            <a:endParaRPr lang="fr-FR" dirty="0"/>
          </a:p>
        </p:txBody>
      </p:sp>
      <p:grpSp>
        <p:nvGrpSpPr>
          <p:cNvPr id="9" name="Groupe 8"/>
          <p:cNvGrpSpPr/>
          <p:nvPr/>
        </p:nvGrpSpPr>
        <p:grpSpPr>
          <a:xfrm>
            <a:off x="1893225" y="2204936"/>
            <a:ext cx="2534759" cy="461665"/>
            <a:chOff x="1892145" y="2122956"/>
            <a:chExt cx="2534759" cy="461665"/>
          </a:xfrm>
        </p:grpSpPr>
        <p:sp>
          <p:nvSpPr>
            <p:cNvPr id="145" name="Organigramme : Processus 144"/>
            <p:cNvSpPr/>
            <p:nvPr/>
          </p:nvSpPr>
          <p:spPr>
            <a:xfrm>
              <a:off x="1892145" y="2122956"/>
              <a:ext cx="548244" cy="369332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6" name="ZoneTexte 145"/>
            <p:cNvSpPr txBox="1"/>
            <p:nvPr/>
          </p:nvSpPr>
          <p:spPr>
            <a:xfrm>
              <a:off x="2483767" y="2122956"/>
              <a:ext cx="19431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/>
                <a:t>Mission SPL</a:t>
              </a:r>
              <a:endParaRPr lang="fr-FR" sz="2400" b="1" dirty="0"/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4705619" y="2197293"/>
            <a:ext cx="4330878" cy="707886"/>
            <a:chOff x="5449438" y="2115313"/>
            <a:chExt cx="4072734" cy="707886"/>
          </a:xfrm>
        </p:grpSpPr>
        <p:sp>
          <p:nvSpPr>
            <p:cNvPr id="147" name="Organigramme : Processus 146"/>
            <p:cNvSpPr/>
            <p:nvPr/>
          </p:nvSpPr>
          <p:spPr>
            <a:xfrm>
              <a:off x="5449438" y="2115313"/>
              <a:ext cx="548244" cy="369332"/>
            </a:xfrm>
            <a:prstGeom prst="flowChartProcess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8" name="ZoneTexte 147"/>
            <p:cNvSpPr txBox="1"/>
            <p:nvPr/>
          </p:nvSpPr>
          <p:spPr>
            <a:xfrm>
              <a:off x="6041059" y="2115313"/>
              <a:ext cx="34811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 smtClean="0"/>
                <a:t>Travail collectivités /Géo Vendée</a:t>
              </a:r>
              <a:endParaRPr lang="fr-FR" sz="2000" b="1" dirty="0"/>
            </a:p>
          </p:txBody>
        </p:sp>
      </p:grpSp>
      <p:grpSp>
        <p:nvGrpSpPr>
          <p:cNvPr id="13" name="Groupe 12"/>
          <p:cNvGrpSpPr/>
          <p:nvPr/>
        </p:nvGrpSpPr>
        <p:grpSpPr>
          <a:xfrm>
            <a:off x="112223" y="2489529"/>
            <a:ext cx="1133080" cy="3166340"/>
            <a:chOff x="112223" y="2773030"/>
            <a:chExt cx="1133080" cy="3166340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23" y="2773030"/>
              <a:ext cx="1133080" cy="1227503"/>
            </a:xfrm>
            <a:prstGeom prst="rect">
              <a:avLst/>
            </a:prstGeom>
          </p:spPr>
        </p:pic>
        <p:sp>
          <p:nvSpPr>
            <p:cNvPr id="164" name="Organigramme : Processus 163"/>
            <p:cNvSpPr/>
            <p:nvPr/>
          </p:nvSpPr>
          <p:spPr>
            <a:xfrm>
              <a:off x="235855" y="4200110"/>
              <a:ext cx="792088" cy="1739260"/>
            </a:xfrm>
            <a:prstGeom prst="flowChartProcess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r>
                <a:rPr lang="fr-FR" sz="28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Double saisie</a:t>
              </a:r>
              <a:endParaRPr lang="fr-FR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cxnSp>
        <p:nvCxnSpPr>
          <p:cNvPr id="44" name="Connecteur droit avec flèche 43"/>
          <p:cNvCxnSpPr>
            <a:stCxn id="41" idx="2"/>
            <a:endCxn id="43" idx="0"/>
          </p:cNvCxnSpPr>
          <p:nvPr/>
        </p:nvCxnSpPr>
        <p:spPr>
          <a:xfrm>
            <a:off x="7037777" y="3712469"/>
            <a:ext cx="8584" cy="29001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1" name="Organigramme : Processus 160"/>
          <p:cNvSpPr/>
          <p:nvPr/>
        </p:nvSpPr>
        <p:spPr>
          <a:xfrm>
            <a:off x="169239" y="3808598"/>
            <a:ext cx="8790880" cy="1955283"/>
          </a:xfrm>
          <a:prstGeom prst="flowChartProcess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e 5"/>
          <p:cNvGrpSpPr/>
          <p:nvPr/>
        </p:nvGrpSpPr>
        <p:grpSpPr>
          <a:xfrm>
            <a:off x="1180179" y="4002487"/>
            <a:ext cx="3528392" cy="1484430"/>
            <a:chOff x="1180179" y="4002487"/>
            <a:chExt cx="3528392" cy="1484430"/>
          </a:xfrm>
        </p:grpSpPr>
        <p:sp>
          <p:nvSpPr>
            <p:cNvPr id="25" name="Rectangle 24"/>
            <p:cNvSpPr/>
            <p:nvPr/>
          </p:nvSpPr>
          <p:spPr>
            <a:xfrm>
              <a:off x="1180179" y="4002487"/>
              <a:ext cx="3528392" cy="148443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00"/>
                </a:lnSpc>
              </a:pPr>
              <a:r>
                <a:rPr lang="fr-FR" dirty="0" smtClean="0"/>
                <a:t>Report cartographique des travaux voiries à réaliser et</a:t>
              </a:r>
            </a:p>
            <a:p>
              <a:pPr algn="ctr">
                <a:lnSpc>
                  <a:spcPts val="1800"/>
                </a:lnSpc>
              </a:pPr>
              <a:r>
                <a:rPr lang="fr-FR" dirty="0" smtClean="0"/>
                <a:t> présentation des éléments </a:t>
              </a:r>
              <a:r>
                <a:rPr lang="fr-FR" dirty="0"/>
                <a:t>descriptifs et </a:t>
              </a:r>
              <a:r>
                <a:rPr lang="fr-FR" dirty="0" smtClean="0"/>
                <a:t>financiers de ceux-ci sous forme de tableaux </a:t>
              </a:r>
            </a:p>
            <a:p>
              <a:pPr algn="ctr">
                <a:lnSpc>
                  <a:spcPts val="1800"/>
                </a:lnSpc>
              </a:pPr>
              <a:r>
                <a:rPr lang="fr-FR" b="1" dirty="0">
                  <a:solidFill>
                    <a:schemeClr val="tx1"/>
                  </a:solidFill>
                </a:rPr>
                <a:t>c</a:t>
              </a:r>
              <a:r>
                <a:rPr lang="fr-FR" b="1" dirty="0" smtClean="0">
                  <a:solidFill>
                    <a:schemeClr val="tx1"/>
                  </a:solidFill>
                </a:rPr>
                <a:t>artes et tableaux au format PDF</a:t>
              </a:r>
              <a:r>
                <a:rPr lang="fr-FR" dirty="0" smtClean="0"/>
                <a:t>.</a:t>
              </a:r>
            </a:p>
          </p:txBody>
        </p:sp>
        <p:sp>
          <p:nvSpPr>
            <p:cNvPr id="2" name="Rectangle 1"/>
            <p:cNvSpPr/>
            <p:nvPr/>
          </p:nvSpPr>
          <p:spPr>
            <a:xfrm>
              <a:off x="1245303" y="5202000"/>
              <a:ext cx="3381301" cy="2436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1"/>
                  </a:solidFill>
                </a:rPr>
                <a:t>Cartes  et tableaux au format PDF</a:t>
              </a:r>
              <a:endParaRPr lang="fr-FR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5343323" y="4002486"/>
            <a:ext cx="3406076" cy="1484431"/>
            <a:chOff x="5343323" y="4002486"/>
            <a:chExt cx="3406076" cy="1484431"/>
          </a:xfrm>
        </p:grpSpPr>
        <p:sp>
          <p:nvSpPr>
            <p:cNvPr id="43" name="Rectangle 42"/>
            <p:cNvSpPr/>
            <p:nvPr/>
          </p:nvSpPr>
          <p:spPr>
            <a:xfrm>
              <a:off x="5343323" y="4002486"/>
              <a:ext cx="3406076" cy="1484431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00"/>
                </a:lnSpc>
              </a:pPr>
              <a:r>
                <a:rPr lang="fr-FR" dirty="0"/>
                <a:t>Report cartographique des travaux voiries à </a:t>
              </a:r>
              <a:r>
                <a:rPr lang="fr-FR" dirty="0" smtClean="0"/>
                <a:t>réaliser et</a:t>
              </a:r>
            </a:p>
            <a:p>
              <a:pPr algn="ctr">
                <a:lnSpc>
                  <a:spcPts val="1800"/>
                </a:lnSpc>
              </a:pPr>
              <a:r>
                <a:rPr lang="fr-FR" dirty="0" smtClean="0"/>
                <a:t>enregistrement des </a:t>
              </a:r>
              <a:r>
                <a:rPr lang="fr-FR" dirty="0"/>
                <a:t>éléments descriptifs et </a:t>
              </a:r>
              <a:r>
                <a:rPr lang="fr-FR" dirty="0" smtClean="0"/>
                <a:t>financiers de ceux-ci</a:t>
              </a:r>
            </a:p>
            <a:p>
              <a:pPr algn="ctr">
                <a:lnSpc>
                  <a:spcPts val="1800"/>
                </a:lnSpc>
              </a:pPr>
              <a:endParaRPr lang="fr-FR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5417202" y="5201999"/>
              <a:ext cx="3258319" cy="2436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1"/>
                  </a:solidFill>
                </a:rPr>
                <a:t>Dans l’application Géo Vendée</a:t>
              </a:r>
              <a:endParaRPr lang="fr-FR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oupe 7"/>
          <p:cNvGrpSpPr/>
          <p:nvPr/>
        </p:nvGrpSpPr>
        <p:grpSpPr>
          <a:xfrm>
            <a:off x="5343447" y="5486917"/>
            <a:ext cx="3406076" cy="1261367"/>
            <a:chOff x="5343447" y="5486917"/>
            <a:chExt cx="3406076" cy="1261367"/>
          </a:xfrm>
        </p:grpSpPr>
        <p:grpSp>
          <p:nvGrpSpPr>
            <p:cNvPr id="53" name="Groupe 52"/>
            <p:cNvGrpSpPr/>
            <p:nvPr/>
          </p:nvGrpSpPr>
          <p:grpSpPr>
            <a:xfrm>
              <a:off x="5343447" y="5486917"/>
              <a:ext cx="3406076" cy="1261367"/>
              <a:chOff x="5343447" y="5486917"/>
              <a:chExt cx="3406076" cy="1261367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5343447" y="5949280"/>
                <a:ext cx="3406076" cy="799004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800"/>
                  </a:lnSpc>
                </a:pPr>
                <a:r>
                  <a:rPr lang="fr-FR" dirty="0" smtClean="0"/>
                  <a:t>Gestion, suivi et restitution des travaux </a:t>
                </a:r>
              </a:p>
              <a:p>
                <a:pPr algn="ctr">
                  <a:lnSpc>
                    <a:spcPts val="1800"/>
                  </a:lnSpc>
                </a:pPr>
                <a:r>
                  <a:rPr lang="fr-FR" b="1" dirty="0" smtClean="0">
                    <a:solidFill>
                      <a:schemeClr val="tx1"/>
                    </a:solidFill>
                  </a:rPr>
                  <a:t>dans </a:t>
                </a:r>
                <a:r>
                  <a:rPr lang="fr-FR" b="1" dirty="0">
                    <a:solidFill>
                      <a:schemeClr val="tx1"/>
                    </a:solidFill>
                  </a:rPr>
                  <a:t>l’application de Géo Vendée</a:t>
                </a:r>
                <a:r>
                  <a:rPr lang="fr-FR" b="1" dirty="0" smtClean="0">
                    <a:solidFill>
                      <a:schemeClr val="tx1"/>
                    </a:solidFill>
                  </a:rPr>
                  <a:t>.</a:t>
                </a:r>
                <a:endParaRPr lang="fr-FR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8" name="Connecteur droit avec flèche 57"/>
              <p:cNvCxnSpPr>
                <a:stCxn id="43" idx="2"/>
                <a:endCxn id="57" idx="0"/>
              </p:cNvCxnSpPr>
              <p:nvPr/>
            </p:nvCxnSpPr>
            <p:spPr>
              <a:xfrm>
                <a:off x="7046361" y="5486917"/>
                <a:ext cx="124" cy="462363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31" name="Rectangle 30"/>
            <p:cNvSpPr/>
            <p:nvPr/>
          </p:nvSpPr>
          <p:spPr>
            <a:xfrm>
              <a:off x="5417326" y="6453335"/>
              <a:ext cx="3258319" cy="2436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1"/>
                  </a:solidFill>
                </a:rPr>
                <a:t>Dans l’application Géo Vendée</a:t>
              </a:r>
              <a:endParaRPr lang="fr-FR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989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1" grpId="0" animBg="1"/>
      <p:bldP spid="16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4B4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Création de Géo Vendée</a:t>
            </a:r>
            <a:endParaRPr lang="fr-FR" altLang="fr-FR" sz="3600" b="1" spc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Image 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79999" y="4710961"/>
            <a:ext cx="1690851" cy="1262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Image 5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574" y="4721415"/>
            <a:ext cx="1817988" cy="1288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6" name="Groupe 63"/>
          <p:cNvGrpSpPr>
            <a:grpSpLocks/>
          </p:cNvGrpSpPr>
          <p:nvPr/>
        </p:nvGrpSpPr>
        <p:grpSpPr bwMode="auto">
          <a:xfrm>
            <a:off x="6804248" y="4574123"/>
            <a:ext cx="2091935" cy="1536443"/>
            <a:chOff x="6286500" y="1928813"/>
            <a:chExt cx="2214563" cy="1357312"/>
          </a:xfrm>
        </p:grpSpPr>
        <p:sp>
          <p:nvSpPr>
            <p:cNvPr id="67" name="Rectangle 66"/>
            <p:cNvSpPr/>
            <p:nvPr/>
          </p:nvSpPr>
          <p:spPr>
            <a:xfrm>
              <a:off x="6286500" y="1928813"/>
              <a:ext cx="2214563" cy="1357312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/>
                <a:ea typeface="+mn-ea"/>
                <a:cs typeface="+mn-cs"/>
              </a:endParaRPr>
            </a:p>
          </p:txBody>
        </p:sp>
        <p:pic>
          <p:nvPicPr>
            <p:cNvPr id="68" name="Picture 11" descr="VENDEE_EAU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7938" y="1989138"/>
              <a:ext cx="2138363" cy="1173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491" y="1323835"/>
            <a:ext cx="1914525" cy="2390775"/>
          </a:xfrm>
          <a:prstGeom prst="rect">
            <a:avLst/>
          </a:prstGeom>
        </p:spPr>
      </p:pic>
      <p:grpSp>
        <p:nvGrpSpPr>
          <p:cNvPr id="2" name="Groupe 1"/>
          <p:cNvGrpSpPr/>
          <p:nvPr/>
        </p:nvGrpSpPr>
        <p:grpSpPr>
          <a:xfrm>
            <a:off x="4217" y="3600046"/>
            <a:ext cx="2751020" cy="3124463"/>
            <a:chOff x="4217" y="3600046"/>
            <a:chExt cx="2751020" cy="3124463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7" y="3600046"/>
              <a:ext cx="2733905" cy="3124463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497093" y="4985713"/>
              <a:ext cx="225814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LES</a:t>
              </a:r>
            </a:p>
            <a:p>
              <a:r>
                <a:rPr lang="fr-FR" sz="20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MEMBRES FONDATEURS</a:t>
              </a:r>
              <a:endParaRPr lang="fr-FR" sz="2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1180218" y="1307312"/>
            <a:ext cx="7784270" cy="2407297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fr-FR" sz="3600" b="1" dirty="0" smtClean="0"/>
              <a:t> </a:t>
            </a:r>
            <a:r>
              <a:rPr lang="fr-FR" altLang="fr-FR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Assemblée générale constitutive      </a:t>
            </a:r>
          </a:p>
          <a:p>
            <a:pPr algn="ctr"/>
            <a:r>
              <a:rPr lang="fr-FR" altLang="fr-FR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altLang="fr-FR" sz="32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Vendredi 13 janvier 2006</a:t>
            </a:r>
          </a:p>
          <a:p>
            <a:pPr algn="ctr"/>
            <a:endParaRPr lang="fr-FR" altLang="fr-FR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altLang="fr-FR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Association loi de 1901 dont le siège est à la Maison des Communes</a:t>
            </a:r>
          </a:p>
        </p:txBody>
      </p:sp>
    </p:spTree>
    <p:extLst>
      <p:ext uri="{BB962C8B-B14F-4D97-AF65-F5344CB8AC3E}">
        <p14:creationId xmlns:p14="http://schemas.microsoft.com/office/powerpoint/2010/main" val="37380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4B4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Gestion des</a:t>
            </a:r>
          </a:p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travaux de </a:t>
            </a:r>
            <a:r>
              <a:rPr lang="fr-FR" altLang="fr-FR" sz="36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voirie</a:t>
            </a:r>
            <a:endParaRPr lang="fr-FR" altLang="fr-FR" sz="3600" b="1" spc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72" y="1268760"/>
            <a:ext cx="1171210" cy="1171210"/>
          </a:xfrm>
          <a:prstGeom prst="rect">
            <a:avLst/>
          </a:prstGeom>
        </p:spPr>
      </p:pic>
      <p:sp>
        <p:nvSpPr>
          <p:cNvPr id="15" name="Rectangle à coins arrondis 14"/>
          <p:cNvSpPr/>
          <p:nvPr/>
        </p:nvSpPr>
        <p:spPr>
          <a:xfrm>
            <a:off x="1177227" y="1049152"/>
            <a:ext cx="7787261" cy="1205323"/>
          </a:xfrm>
          <a:prstGeom prst="wedgeRoundRectCallout">
            <a:avLst>
              <a:gd name="adj1" fmla="val -52384"/>
              <a:gd name="adj2" fmla="val -232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Réflexion en cours avec la SPL</a:t>
            </a:r>
          </a:p>
          <a:p>
            <a:pPr algn="ctr"/>
            <a:r>
              <a:rPr lang="fr-FR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pour une coproduction de données</a:t>
            </a:r>
          </a:p>
          <a:p>
            <a:pPr algn="ctr"/>
            <a:r>
              <a:rPr lang="fr-FR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 meilleur service aux </a:t>
            </a:r>
            <a:r>
              <a:rPr lang="fr-FR" sz="2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collectivités</a:t>
            </a:r>
            <a:endParaRPr lang="fr-FR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fr-FR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39646" y="3144973"/>
            <a:ext cx="3240361" cy="7200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ts val="1800"/>
              </a:lnSpc>
            </a:pPr>
            <a:r>
              <a:rPr lang="fr-FR" dirty="0" smtClean="0"/>
              <a:t>Préparation de l’appel d’offres travaux de voiries puis réception et traitements des réponses</a:t>
            </a:r>
            <a:endParaRPr lang="fr-FR" dirty="0"/>
          </a:p>
        </p:txBody>
      </p:sp>
      <p:cxnSp>
        <p:nvCxnSpPr>
          <p:cNvPr id="24" name="Connecteur droit avec flèche 23"/>
          <p:cNvCxnSpPr>
            <a:stCxn id="17" idx="2"/>
            <a:endCxn id="25" idx="0"/>
          </p:cNvCxnSpPr>
          <p:nvPr/>
        </p:nvCxnSpPr>
        <p:spPr>
          <a:xfrm flipH="1">
            <a:off x="2956751" y="3865053"/>
            <a:ext cx="3076" cy="39651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en angle 38"/>
          <p:cNvCxnSpPr>
            <a:stCxn id="25" idx="2"/>
            <a:endCxn id="41" idx="0"/>
          </p:cNvCxnSpPr>
          <p:nvPr/>
        </p:nvCxnSpPr>
        <p:spPr>
          <a:xfrm rot="5400000" flipH="1" flipV="1">
            <a:off x="3451812" y="2846410"/>
            <a:ext cx="3111864" cy="4101986"/>
          </a:xfrm>
          <a:prstGeom prst="bentConnector5">
            <a:avLst>
              <a:gd name="adj1" fmla="val -7346"/>
              <a:gd name="adj2" fmla="val 50745"/>
              <a:gd name="adj3" fmla="val 107346"/>
            </a:avLst>
          </a:prstGeom>
          <a:ln>
            <a:headEnd type="none"/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7" y="4105751"/>
            <a:ext cx="1064667" cy="2150915"/>
          </a:xfrm>
          <a:prstGeom prst="rect">
            <a:avLst/>
          </a:prstGeom>
        </p:spPr>
      </p:pic>
      <p:grpSp>
        <p:nvGrpSpPr>
          <p:cNvPr id="23" name="Groupe 22"/>
          <p:cNvGrpSpPr/>
          <p:nvPr/>
        </p:nvGrpSpPr>
        <p:grpSpPr>
          <a:xfrm>
            <a:off x="1914185" y="2409131"/>
            <a:ext cx="2534759" cy="461665"/>
            <a:chOff x="1892145" y="2122956"/>
            <a:chExt cx="2534759" cy="461665"/>
          </a:xfrm>
        </p:grpSpPr>
        <p:sp>
          <p:nvSpPr>
            <p:cNvPr id="26" name="Organigramme : Processus 25"/>
            <p:cNvSpPr/>
            <p:nvPr/>
          </p:nvSpPr>
          <p:spPr>
            <a:xfrm>
              <a:off x="1892145" y="2122956"/>
              <a:ext cx="548244" cy="369332"/>
            </a:xfrm>
            <a:prstGeom prst="flowChart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7" name="ZoneTexte 26"/>
            <p:cNvSpPr txBox="1"/>
            <p:nvPr/>
          </p:nvSpPr>
          <p:spPr>
            <a:xfrm>
              <a:off x="2483767" y="2122956"/>
              <a:ext cx="19431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400" b="1" dirty="0" smtClean="0"/>
                <a:t>Mission SPL</a:t>
              </a:r>
              <a:endParaRPr lang="fr-FR" sz="2400" b="1" dirty="0"/>
            </a:p>
          </p:txBody>
        </p:sp>
      </p:grpSp>
      <p:grpSp>
        <p:nvGrpSpPr>
          <p:cNvPr id="28" name="Groupe 27"/>
          <p:cNvGrpSpPr/>
          <p:nvPr/>
        </p:nvGrpSpPr>
        <p:grpSpPr>
          <a:xfrm>
            <a:off x="4726579" y="2401488"/>
            <a:ext cx="4330878" cy="707886"/>
            <a:chOff x="5449438" y="2115313"/>
            <a:chExt cx="4072734" cy="707886"/>
          </a:xfrm>
        </p:grpSpPr>
        <p:sp>
          <p:nvSpPr>
            <p:cNvPr id="29" name="Organigramme : Processus 28"/>
            <p:cNvSpPr/>
            <p:nvPr/>
          </p:nvSpPr>
          <p:spPr>
            <a:xfrm>
              <a:off x="5449438" y="2115313"/>
              <a:ext cx="548244" cy="369332"/>
            </a:xfrm>
            <a:prstGeom prst="flowChartProcess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0" name="ZoneTexte 29"/>
            <p:cNvSpPr txBox="1"/>
            <p:nvPr/>
          </p:nvSpPr>
          <p:spPr>
            <a:xfrm>
              <a:off x="6041059" y="2115313"/>
              <a:ext cx="34811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000" b="1" dirty="0" smtClean="0"/>
                <a:t>Travail collectivités /Géo Vendée</a:t>
              </a:r>
              <a:endParaRPr lang="fr-FR" sz="2000" b="1" dirty="0"/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1192555" y="4261564"/>
            <a:ext cx="3528392" cy="2191771"/>
            <a:chOff x="1192555" y="4261564"/>
            <a:chExt cx="3528392" cy="2191771"/>
          </a:xfrm>
        </p:grpSpPr>
        <p:sp>
          <p:nvSpPr>
            <p:cNvPr id="25" name="Rectangle 24"/>
            <p:cNvSpPr/>
            <p:nvPr/>
          </p:nvSpPr>
          <p:spPr>
            <a:xfrm>
              <a:off x="1192555" y="4261564"/>
              <a:ext cx="3528392" cy="219177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00"/>
                </a:lnSpc>
              </a:pPr>
              <a:r>
                <a:rPr lang="fr-FR" sz="2000" dirty="0"/>
                <a:t>Report cartographique des travaux voiries </a:t>
              </a:r>
              <a:r>
                <a:rPr lang="fr-FR" sz="2000" dirty="0" smtClean="0"/>
                <a:t>à réaliser et enregistrement </a:t>
              </a:r>
              <a:r>
                <a:rPr lang="fr-FR" sz="2000" dirty="0"/>
                <a:t>des éléments descriptifs et </a:t>
              </a:r>
              <a:r>
                <a:rPr lang="fr-FR" sz="2000" dirty="0" smtClean="0"/>
                <a:t>financiers</a:t>
              </a:r>
              <a:endParaRPr lang="fr-FR" sz="1400" dirty="0"/>
            </a:p>
            <a:p>
              <a:pPr algn="ctr"/>
              <a:r>
                <a:rPr lang="fr-FR" sz="2800" b="1" dirty="0" smtClean="0">
                  <a:solidFill>
                    <a:schemeClr val="tx1"/>
                  </a:solidFill>
                </a:rPr>
                <a:t>SAISIE DIRECTE</a:t>
              </a:r>
              <a:endParaRPr lang="fr-FR" sz="800" b="1" dirty="0">
                <a:solidFill>
                  <a:schemeClr val="tx1"/>
                </a:solidFill>
              </a:endParaRPr>
            </a:p>
            <a:p>
              <a:pPr algn="ctr"/>
              <a:r>
                <a:rPr lang="fr-FR" sz="2000" b="1" dirty="0">
                  <a:solidFill>
                    <a:schemeClr val="bg1"/>
                  </a:solidFill>
                </a:rPr>
                <a:t>dans l’application de Géo Vendée</a:t>
              </a:r>
              <a:r>
                <a:rPr lang="fr-FR" sz="2000" b="1" dirty="0" smtClean="0">
                  <a:solidFill>
                    <a:schemeClr val="bg1"/>
                  </a:solidFill>
                </a:rPr>
                <a:t>.</a:t>
              </a:r>
              <a:endParaRPr lang="fr-FR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475656" y="5357448"/>
              <a:ext cx="2973288" cy="102387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2400" b="1" dirty="0" smtClean="0">
                  <a:solidFill>
                    <a:schemeClr val="tx1"/>
                  </a:solidFill>
                </a:rPr>
                <a:t>SAISIE DIRECTE</a:t>
              </a:r>
            </a:p>
            <a:p>
              <a:pPr algn="ctr">
                <a:lnSpc>
                  <a:spcPts val="2600"/>
                </a:lnSpc>
              </a:pPr>
              <a:r>
                <a:rPr lang="fr-FR" sz="2400" b="1" dirty="0" smtClean="0">
                  <a:solidFill>
                    <a:schemeClr val="tx1"/>
                  </a:solidFill>
                </a:rPr>
                <a:t>Dans l’application de Géo Vendée</a:t>
              </a:r>
              <a:endParaRPr lang="fr-FR" sz="24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5355699" y="3341471"/>
            <a:ext cx="3406076" cy="1455681"/>
            <a:chOff x="5355699" y="3341471"/>
            <a:chExt cx="3406076" cy="1455681"/>
          </a:xfrm>
        </p:grpSpPr>
        <p:sp>
          <p:nvSpPr>
            <p:cNvPr id="41" name="Rectangle 40"/>
            <p:cNvSpPr/>
            <p:nvPr/>
          </p:nvSpPr>
          <p:spPr>
            <a:xfrm>
              <a:off x="5355699" y="3341471"/>
              <a:ext cx="3406076" cy="1455681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>
                <a:lnSpc>
                  <a:spcPts val="1800"/>
                </a:lnSpc>
              </a:pPr>
              <a:r>
                <a:rPr lang="fr-FR" dirty="0" smtClean="0">
                  <a:solidFill>
                    <a:schemeClr val="bg1"/>
                  </a:solidFill>
                </a:rPr>
                <a:t>des données et analyses enregistrées par la SPL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572093" y="3454374"/>
              <a:ext cx="2973288" cy="7667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ts val="1800"/>
                </a:lnSpc>
              </a:pPr>
              <a:r>
                <a:rPr lang="fr-FR" sz="2000" b="1" dirty="0" smtClean="0">
                  <a:solidFill>
                    <a:schemeClr val="tx1"/>
                  </a:solidFill>
                </a:rPr>
                <a:t>CONSULTATION DIRECTE</a:t>
              </a:r>
              <a:endParaRPr lang="fr-FR" sz="2000" b="1" dirty="0">
                <a:solidFill>
                  <a:schemeClr val="tx1"/>
                </a:solidFill>
              </a:endParaRPr>
            </a:p>
            <a:p>
              <a:pPr algn="ctr">
                <a:lnSpc>
                  <a:spcPts val="1800"/>
                </a:lnSpc>
              </a:pPr>
              <a:r>
                <a:rPr lang="fr-FR" sz="2000" dirty="0"/>
                <a:t> </a:t>
              </a:r>
              <a:r>
                <a:rPr lang="fr-FR" sz="2000" b="1" dirty="0">
                  <a:solidFill>
                    <a:schemeClr val="tx1"/>
                  </a:solidFill>
                </a:rPr>
                <a:t>dans l’application de Géo Vendée</a:t>
              </a:r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5355699" y="4797152"/>
            <a:ext cx="3406076" cy="1656183"/>
            <a:chOff x="5355699" y="4797152"/>
            <a:chExt cx="3406076" cy="1656183"/>
          </a:xfrm>
        </p:grpSpPr>
        <p:grpSp>
          <p:nvGrpSpPr>
            <p:cNvPr id="53" name="Groupe 52"/>
            <p:cNvGrpSpPr/>
            <p:nvPr/>
          </p:nvGrpSpPr>
          <p:grpSpPr>
            <a:xfrm>
              <a:off x="5355699" y="4797152"/>
              <a:ext cx="3406076" cy="1656183"/>
              <a:chOff x="5318692" y="4909998"/>
              <a:chExt cx="3406076" cy="1656183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5318692" y="5695169"/>
                <a:ext cx="3406076" cy="871012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ts val="1800"/>
                  </a:lnSpc>
                </a:pPr>
                <a:r>
                  <a:rPr lang="fr-FR" dirty="0" smtClean="0"/>
                  <a:t>Gestion, suivi et restitution des travaux </a:t>
                </a:r>
              </a:p>
              <a:p>
                <a:pPr algn="ctr">
                  <a:lnSpc>
                    <a:spcPts val="1800"/>
                  </a:lnSpc>
                </a:pPr>
                <a:endParaRPr lang="fr-FR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58" name="Connecteur droit avec flèche 57"/>
              <p:cNvCxnSpPr>
                <a:stCxn id="41" idx="2"/>
                <a:endCxn id="57" idx="0"/>
              </p:cNvCxnSpPr>
              <p:nvPr/>
            </p:nvCxnSpPr>
            <p:spPr>
              <a:xfrm>
                <a:off x="7021730" y="4909998"/>
                <a:ext cx="0" cy="785171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  <p:sp>
          <p:nvSpPr>
            <p:cNvPr id="35" name="Rectangle 34"/>
            <p:cNvSpPr/>
            <p:nvPr/>
          </p:nvSpPr>
          <p:spPr>
            <a:xfrm>
              <a:off x="5417325" y="6134856"/>
              <a:ext cx="3258319" cy="2436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dirty="0" smtClean="0">
                  <a:solidFill>
                    <a:schemeClr val="tx1"/>
                  </a:solidFill>
                </a:rPr>
                <a:t>Dans l’application Géo Vendée</a:t>
              </a:r>
              <a:endParaRPr lang="fr-FR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988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7" b="323"/>
          <a:stretch/>
        </p:blipFill>
        <p:spPr>
          <a:xfrm>
            <a:off x="0" y="1179215"/>
            <a:ext cx="9144000" cy="5661248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4B4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travaux de voirie</a:t>
            </a:r>
            <a:endParaRPr lang="fr-FR" altLang="fr-FR" sz="3600" b="1" spc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1" y="1764829"/>
            <a:ext cx="1571598" cy="1571598"/>
          </a:xfrm>
          <a:prstGeom prst="rect">
            <a:avLst/>
          </a:prstGeom>
        </p:spPr>
      </p:pic>
      <p:sp>
        <p:nvSpPr>
          <p:cNvPr id="31" name="Rectangle à coins arrondis 30"/>
          <p:cNvSpPr/>
          <p:nvPr/>
        </p:nvSpPr>
        <p:spPr>
          <a:xfrm>
            <a:off x="1662956" y="603226"/>
            <a:ext cx="7207508" cy="575989"/>
          </a:xfrm>
          <a:prstGeom prst="wedgeRoundRectCallout">
            <a:avLst>
              <a:gd name="adj1" fmla="val -55444"/>
              <a:gd name="adj2" fmla="val 4793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Qui l’utilise et combien </a:t>
            </a:r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ça </a:t>
            </a:r>
            <a:r>
              <a:rPr lang="fr-FR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coute ?</a:t>
            </a:r>
          </a:p>
          <a:p>
            <a:pPr algn="ctr"/>
            <a:endParaRPr lang="fr-FR" dirty="0"/>
          </a:p>
        </p:txBody>
      </p:sp>
      <p:grpSp>
        <p:nvGrpSpPr>
          <p:cNvPr id="10" name="Groupe 9"/>
          <p:cNvGrpSpPr/>
          <p:nvPr/>
        </p:nvGrpSpPr>
        <p:grpSpPr>
          <a:xfrm>
            <a:off x="124644" y="4361654"/>
            <a:ext cx="6143704" cy="954107"/>
            <a:chOff x="4124609" y="5887528"/>
            <a:chExt cx="6143704" cy="954107"/>
          </a:xfrm>
        </p:grpSpPr>
        <p:sp>
          <p:nvSpPr>
            <p:cNvPr id="11" name="ZoneTexte 10"/>
            <p:cNvSpPr txBox="1"/>
            <p:nvPr/>
          </p:nvSpPr>
          <p:spPr>
            <a:xfrm>
              <a:off x="4716016" y="5887528"/>
              <a:ext cx="555229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2800" b="1" dirty="0" smtClean="0"/>
                <a:t>Tarifs d’accès</a:t>
              </a:r>
            </a:p>
            <a:p>
              <a:r>
                <a:rPr lang="fr-FR" sz="2800" b="1" dirty="0" smtClean="0">
                  <a:solidFill>
                    <a:srgbClr val="FF0000"/>
                  </a:solidFill>
                </a:rPr>
                <a:t>150 €/ans.</a:t>
              </a:r>
              <a:endParaRPr lang="fr-FR" sz="28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12" name="Groupe 11"/>
            <p:cNvGrpSpPr/>
            <p:nvPr/>
          </p:nvGrpSpPr>
          <p:grpSpPr>
            <a:xfrm>
              <a:off x="4124609" y="5897138"/>
              <a:ext cx="504000" cy="504000"/>
              <a:chOff x="7131428" y="4617963"/>
              <a:chExt cx="504000" cy="504000"/>
            </a:xfrm>
          </p:grpSpPr>
          <p:sp>
            <p:nvSpPr>
              <p:cNvPr id="13" name="Rectangle à coins arrondis 12"/>
              <p:cNvSpPr/>
              <p:nvPr/>
            </p:nvSpPr>
            <p:spPr>
              <a:xfrm>
                <a:off x="7167428" y="4653963"/>
                <a:ext cx="432000" cy="432000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85000"/>
                  </a:schemeClr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4" name="Picture 5" descr="C:\Users\cedric.seigneuret\AppData\Local\Microsoft\Windows\Temporary Internet Files\Content.IE5\FFWUN06S\check-mark-27820_640[1].png"/>
              <p:cNvPicPr preferRelativeResize="0">
                <a:picLocks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31428" y="4617963"/>
                <a:ext cx="504000" cy="504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39388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4B4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Observatoire des zones d’activités économiques</a:t>
            </a:r>
            <a:endParaRPr lang="fr-FR" altLang="fr-FR" sz="3600" b="1" spc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539552" y="1292452"/>
            <a:ext cx="7949951" cy="21474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fr-FR" altLang="fr-FR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projet </a:t>
            </a:r>
            <a:r>
              <a:rPr lang="fr-FR" sz="25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né </a:t>
            </a:r>
            <a:r>
              <a:rPr lang="fr-FR" sz="25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2013 dans le cadre d’un partenariat entre :</a:t>
            </a:r>
          </a:p>
          <a:p>
            <a:pPr>
              <a:lnSpc>
                <a:spcPts val="2400"/>
              </a:lnSpc>
            </a:pPr>
            <a:endParaRPr lang="fr-FR" sz="12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248" y="2524023"/>
            <a:ext cx="1608059" cy="65567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39" y="2163835"/>
            <a:ext cx="990802" cy="1276032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8936" y="2387076"/>
            <a:ext cx="1244698" cy="929571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439" y="2647554"/>
            <a:ext cx="1580695" cy="408615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61" y="2210437"/>
            <a:ext cx="1148647" cy="1185030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155" y="2466092"/>
            <a:ext cx="1925262" cy="463750"/>
          </a:xfrm>
          <a:prstGeom prst="rect">
            <a:avLst/>
          </a:prstGeom>
        </p:spPr>
      </p:pic>
      <p:grpSp>
        <p:nvGrpSpPr>
          <p:cNvPr id="16" name="Groupe 15"/>
          <p:cNvGrpSpPr/>
          <p:nvPr/>
        </p:nvGrpSpPr>
        <p:grpSpPr>
          <a:xfrm>
            <a:off x="-27198" y="3573016"/>
            <a:ext cx="9049089" cy="2866944"/>
            <a:chOff x="44810" y="3889654"/>
            <a:chExt cx="9049089" cy="2866944"/>
          </a:xfrm>
        </p:grpSpPr>
        <p:pic>
          <p:nvPicPr>
            <p:cNvPr id="17" name="Image 1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10" y="5325752"/>
              <a:ext cx="1430846" cy="1430846"/>
            </a:xfrm>
            <a:prstGeom prst="rect">
              <a:avLst/>
            </a:prstGeom>
          </p:spPr>
        </p:pic>
        <p:sp>
          <p:nvSpPr>
            <p:cNvPr id="18" name="Rectangle à coins arrondis 17"/>
            <p:cNvSpPr/>
            <p:nvPr/>
          </p:nvSpPr>
          <p:spPr>
            <a:xfrm>
              <a:off x="1385578" y="3889654"/>
              <a:ext cx="7708321" cy="2844124"/>
            </a:xfrm>
            <a:prstGeom prst="wedgeRoundRectCallout">
              <a:avLst>
                <a:gd name="adj1" fmla="val -55312"/>
                <a:gd name="adj2" fmla="val -4580"/>
                <a:gd name="adj3" fmla="val 16667"/>
              </a:avLst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fr-FR" sz="24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Vise à la </a:t>
              </a:r>
              <a:r>
                <a:rPr lang="fr-FR" sz="2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connaissance et la compréhension de </a:t>
              </a:r>
              <a:r>
                <a:rPr lang="fr-FR" sz="24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l’offre des </a:t>
              </a:r>
              <a:r>
                <a:rPr lang="fr-FR" sz="24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zones d’activités </a:t>
              </a:r>
              <a:r>
                <a:rPr lang="fr-FR" sz="24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économiques</a:t>
              </a:r>
            </a:p>
            <a:p>
              <a:pPr algn="ctr"/>
              <a:endParaRPr lang="fr-FR" sz="16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algn="ctr"/>
              <a:r>
                <a:rPr lang="fr-FR" sz="24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fr-FR" sz="2400" b="1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Géo Vendée assure</a:t>
              </a:r>
            </a:p>
            <a:p>
              <a:pPr algn="ctr"/>
              <a:r>
                <a:rPr lang="fr-FR" sz="2400" b="1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le développement et l’animation technique de l’application cartographique</a:t>
              </a:r>
              <a:endParaRPr lang="fr-FR" sz="24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682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4B4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Observatoire des zones d’activités économiques</a:t>
            </a: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0" y="1335536"/>
            <a:ext cx="7668634" cy="5497658"/>
          </a:xfrm>
          <a:prstGeom prst="rect">
            <a:avLst/>
          </a:prstGeom>
        </p:spPr>
      </p:pic>
      <p:sp>
        <p:nvSpPr>
          <p:cNvPr id="6" name="Rectangle à coins arrondis 5"/>
          <p:cNvSpPr/>
          <p:nvPr/>
        </p:nvSpPr>
        <p:spPr>
          <a:xfrm>
            <a:off x="101600" y="4018159"/>
            <a:ext cx="3720987" cy="2137304"/>
          </a:xfrm>
          <a:prstGeom prst="wedgeRoundRectCallout">
            <a:avLst>
              <a:gd name="adj1" fmla="val -16687"/>
              <a:gd name="adj2" fmla="val -7279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fr-FR" sz="2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AUJOUD’HUI</a:t>
            </a:r>
          </a:p>
          <a:p>
            <a:pPr algn="ctr"/>
            <a:r>
              <a:rPr lang="fr-FR" sz="2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 EPCI</a:t>
            </a:r>
          </a:p>
          <a:p>
            <a:pPr algn="ctr"/>
            <a:r>
              <a:rPr lang="fr-FR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 outil</a:t>
            </a:r>
          </a:p>
          <a:p>
            <a:pPr algn="ctr"/>
            <a:r>
              <a:rPr lang="fr-FR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</a:t>
            </a:r>
          </a:p>
          <a:p>
            <a:pPr algn="ctr"/>
            <a:r>
              <a:rPr lang="fr-FR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 base de données</a:t>
            </a:r>
            <a:endParaRPr lang="fr-FR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87" y="1521144"/>
            <a:ext cx="2280723" cy="2280723"/>
          </a:xfrm>
          <a:prstGeom prst="rect">
            <a:avLst/>
          </a:prstGeom>
        </p:spPr>
      </p:pic>
      <p:sp>
        <p:nvSpPr>
          <p:cNvPr id="8" name="Organigramme : Disque magnétique 7"/>
          <p:cNvSpPr/>
          <p:nvPr/>
        </p:nvSpPr>
        <p:spPr>
          <a:xfrm>
            <a:off x="4687631" y="2883713"/>
            <a:ext cx="288032" cy="36004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Organigramme : Disque magnétique 8"/>
          <p:cNvSpPr/>
          <p:nvPr/>
        </p:nvSpPr>
        <p:spPr>
          <a:xfrm>
            <a:off x="5928244" y="3947493"/>
            <a:ext cx="559543" cy="481503"/>
          </a:xfrm>
          <a:prstGeom prst="flowChartMagneticDisk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rganigramme : Disque magnétique 9"/>
          <p:cNvSpPr/>
          <p:nvPr/>
        </p:nvSpPr>
        <p:spPr>
          <a:xfrm>
            <a:off x="7800452" y="4852672"/>
            <a:ext cx="600633" cy="599546"/>
          </a:xfrm>
          <a:prstGeom prst="flowChartMagneticDisk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Organigramme : Disque magnétique 10"/>
          <p:cNvSpPr/>
          <p:nvPr/>
        </p:nvSpPr>
        <p:spPr>
          <a:xfrm>
            <a:off x="7226074" y="2420784"/>
            <a:ext cx="470745" cy="568052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Organigramme : Disque magnétique 11"/>
          <p:cNvSpPr/>
          <p:nvPr/>
        </p:nvSpPr>
        <p:spPr>
          <a:xfrm>
            <a:off x="7065279" y="3033992"/>
            <a:ext cx="519150" cy="638361"/>
          </a:xfrm>
          <a:prstGeom prst="flowChartMagneticDisk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Organigramme : Disque magnétique 12"/>
          <p:cNvSpPr/>
          <p:nvPr/>
        </p:nvSpPr>
        <p:spPr>
          <a:xfrm>
            <a:off x="7769360" y="3460522"/>
            <a:ext cx="400422" cy="42366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rganigramme : Disque magnétique 13"/>
          <p:cNvSpPr/>
          <p:nvPr/>
        </p:nvSpPr>
        <p:spPr>
          <a:xfrm>
            <a:off x="6328667" y="2255104"/>
            <a:ext cx="400422" cy="58934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rganigramme : Disque magnétique 14"/>
          <p:cNvSpPr/>
          <p:nvPr/>
        </p:nvSpPr>
        <p:spPr>
          <a:xfrm>
            <a:off x="5248764" y="3248689"/>
            <a:ext cx="532871" cy="486971"/>
          </a:xfrm>
          <a:prstGeom prst="flowChartMagneticDisk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Organigramme : Disque magnétique 15"/>
          <p:cNvSpPr/>
          <p:nvPr/>
        </p:nvSpPr>
        <p:spPr>
          <a:xfrm>
            <a:off x="3017043" y="2585862"/>
            <a:ext cx="452636" cy="453405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rganigramme : Disque magnétique 16"/>
          <p:cNvSpPr/>
          <p:nvPr/>
        </p:nvSpPr>
        <p:spPr>
          <a:xfrm>
            <a:off x="3822587" y="3460521"/>
            <a:ext cx="400422" cy="423664"/>
          </a:xfrm>
          <a:prstGeom prst="flowChartMagneticDisk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rganigramme : Disque magnétique 17"/>
          <p:cNvSpPr/>
          <p:nvPr/>
        </p:nvSpPr>
        <p:spPr>
          <a:xfrm>
            <a:off x="4383123" y="3735661"/>
            <a:ext cx="609017" cy="56499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rganigramme : Disque magnétique 18"/>
          <p:cNvSpPr/>
          <p:nvPr/>
        </p:nvSpPr>
        <p:spPr>
          <a:xfrm>
            <a:off x="5077816" y="4300657"/>
            <a:ext cx="303398" cy="280739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Organigramme : Disque magnétique 19"/>
          <p:cNvSpPr/>
          <p:nvPr/>
        </p:nvSpPr>
        <p:spPr>
          <a:xfrm>
            <a:off x="5381214" y="4936153"/>
            <a:ext cx="547030" cy="513411"/>
          </a:xfrm>
          <a:prstGeom prst="flowChartMagneticDisk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Organigramme : Disque magnétique 20"/>
          <p:cNvSpPr/>
          <p:nvPr/>
        </p:nvSpPr>
        <p:spPr>
          <a:xfrm>
            <a:off x="6933206" y="5589508"/>
            <a:ext cx="355426" cy="33958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Organigramme : Disque magnétique 21"/>
          <p:cNvSpPr/>
          <p:nvPr/>
        </p:nvSpPr>
        <p:spPr>
          <a:xfrm>
            <a:off x="6710497" y="4512488"/>
            <a:ext cx="515577" cy="680369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Organigramme : Disque magnétique 22"/>
          <p:cNvSpPr/>
          <p:nvPr/>
        </p:nvSpPr>
        <p:spPr>
          <a:xfrm>
            <a:off x="8000664" y="5589508"/>
            <a:ext cx="400422" cy="423664"/>
          </a:xfrm>
          <a:prstGeom prst="flowChartMagneticDisk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Organigramme : Disque magnétique 23"/>
          <p:cNvSpPr/>
          <p:nvPr/>
        </p:nvSpPr>
        <p:spPr>
          <a:xfrm>
            <a:off x="7702102" y="4159325"/>
            <a:ext cx="467680" cy="564996"/>
          </a:xfrm>
          <a:prstGeom prst="flowChartMagneticDisk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Organigramme : Disque magnétique 24"/>
          <p:cNvSpPr/>
          <p:nvPr/>
        </p:nvSpPr>
        <p:spPr>
          <a:xfrm>
            <a:off x="6732995" y="3735661"/>
            <a:ext cx="400422" cy="42366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Organigramme : Disque magnétique 25"/>
          <p:cNvSpPr/>
          <p:nvPr/>
        </p:nvSpPr>
        <p:spPr>
          <a:xfrm>
            <a:off x="6332573" y="3063734"/>
            <a:ext cx="400422" cy="42366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rganigramme : Disque magnétique 26"/>
          <p:cNvSpPr/>
          <p:nvPr/>
        </p:nvSpPr>
        <p:spPr>
          <a:xfrm>
            <a:off x="2404184" y="1915520"/>
            <a:ext cx="355426" cy="33958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Organigramme : Disque magnétique 27"/>
          <p:cNvSpPr/>
          <p:nvPr/>
        </p:nvSpPr>
        <p:spPr>
          <a:xfrm>
            <a:off x="3939877" y="2437902"/>
            <a:ext cx="355426" cy="33958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034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4B4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Observatoire des zones d’activités économiques</a:t>
            </a: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44" name="Groupe 1043"/>
          <p:cNvGrpSpPr/>
          <p:nvPr/>
        </p:nvGrpSpPr>
        <p:grpSpPr>
          <a:xfrm>
            <a:off x="2627784" y="1506370"/>
            <a:ext cx="5829779" cy="1103306"/>
            <a:chOff x="2414629" y="1408326"/>
            <a:chExt cx="5829779" cy="980875"/>
          </a:xfrm>
        </p:grpSpPr>
        <p:sp>
          <p:nvSpPr>
            <p:cNvPr id="1024" name="Rectangle 1023"/>
            <p:cNvSpPr/>
            <p:nvPr/>
          </p:nvSpPr>
          <p:spPr>
            <a:xfrm>
              <a:off x="2414629" y="1408326"/>
              <a:ext cx="5829779" cy="980875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3" name="Image 3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50836" y="1690965"/>
              <a:ext cx="1419166" cy="366859"/>
            </a:xfrm>
            <a:prstGeom prst="rect">
              <a:avLst/>
            </a:prstGeom>
          </p:spPr>
        </p:pic>
        <p:pic>
          <p:nvPicPr>
            <p:cNvPr id="34" name="Image 3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513" y="1514769"/>
              <a:ext cx="765248" cy="789487"/>
            </a:xfrm>
            <a:prstGeom prst="rect">
              <a:avLst/>
            </a:prstGeom>
          </p:spPr>
        </p:pic>
        <p:sp>
          <p:nvSpPr>
            <p:cNvPr id="46" name="Ellipse 45"/>
            <p:cNvSpPr/>
            <p:nvPr/>
          </p:nvSpPr>
          <p:spPr>
            <a:xfrm>
              <a:off x="6808737" y="1595465"/>
              <a:ext cx="1224136" cy="522739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EPCI</a:t>
              </a:r>
              <a:endParaRPr lang="fr-FR" sz="12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47" name="Image 4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7624" y="1595465"/>
              <a:ext cx="1368152" cy="557857"/>
            </a:xfrm>
            <a:prstGeom prst="rect">
              <a:avLst/>
            </a:prstGeom>
          </p:spPr>
        </p:pic>
      </p:grpSp>
      <p:grpSp>
        <p:nvGrpSpPr>
          <p:cNvPr id="114" name="Groupe 113"/>
          <p:cNvGrpSpPr/>
          <p:nvPr/>
        </p:nvGrpSpPr>
        <p:grpSpPr>
          <a:xfrm>
            <a:off x="3199292" y="2604822"/>
            <a:ext cx="4434668" cy="2789953"/>
            <a:chOff x="3199292" y="2604822"/>
            <a:chExt cx="4434668" cy="2789953"/>
          </a:xfrm>
        </p:grpSpPr>
        <p:cxnSp>
          <p:nvCxnSpPr>
            <p:cNvPr id="49" name="Connecteur droit avec flèche 48"/>
            <p:cNvCxnSpPr/>
            <p:nvPr/>
          </p:nvCxnSpPr>
          <p:spPr>
            <a:xfrm flipH="1">
              <a:off x="3199292" y="2609675"/>
              <a:ext cx="2" cy="759933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avec flèche 50"/>
            <p:cNvCxnSpPr/>
            <p:nvPr/>
          </p:nvCxnSpPr>
          <p:spPr>
            <a:xfrm>
              <a:off x="4620583" y="2604822"/>
              <a:ext cx="0" cy="764786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avec flèche 53"/>
            <p:cNvCxnSpPr/>
            <p:nvPr/>
          </p:nvCxnSpPr>
          <p:spPr>
            <a:xfrm>
              <a:off x="5911133" y="2620663"/>
              <a:ext cx="0" cy="748945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avec flèche 56"/>
            <p:cNvCxnSpPr/>
            <p:nvPr/>
          </p:nvCxnSpPr>
          <p:spPr>
            <a:xfrm>
              <a:off x="7630492" y="2612270"/>
              <a:ext cx="3468" cy="757338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Connecteur droit avec flèche 72"/>
            <p:cNvCxnSpPr>
              <a:stCxn id="77" idx="2"/>
              <a:endCxn id="109" idx="1"/>
            </p:cNvCxnSpPr>
            <p:nvPr/>
          </p:nvCxnSpPr>
          <p:spPr>
            <a:xfrm flipH="1">
              <a:off x="5535849" y="4449728"/>
              <a:ext cx="6825" cy="945047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5" name="Connecteur droit avec flèche 74"/>
          <p:cNvCxnSpPr>
            <a:stCxn id="109" idx="2"/>
            <a:endCxn id="79" idx="3"/>
          </p:cNvCxnSpPr>
          <p:nvPr/>
        </p:nvCxnSpPr>
        <p:spPr>
          <a:xfrm flipH="1" flipV="1">
            <a:off x="2627784" y="6064763"/>
            <a:ext cx="1683929" cy="22510"/>
          </a:xfrm>
          <a:prstGeom prst="straightConnector1">
            <a:avLst/>
          </a:prstGeom>
          <a:ln w="381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en angle 93"/>
          <p:cNvCxnSpPr>
            <a:stCxn id="109" idx="4"/>
            <a:endCxn id="1024" idx="3"/>
          </p:cNvCxnSpPr>
          <p:nvPr/>
        </p:nvCxnSpPr>
        <p:spPr>
          <a:xfrm flipV="1">
            <a:off x="6759985" y="2058023"/>
            <a:ext cx="1697578" cy="4029250"/>
          </a:xfrm>
          <a:prstGeom prst="bentConnector3">
            <a:avLst>
              <a:gd name="adj1" fmla="val 134226"/>
            </a:avLst>
          </a:prstGeom>
          <a:ln w="76200"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13" name="Groupe 112"/>
          <p:cNvGrpSpPr/>
          <p:nvPr/>
        </p:nvGrpSpPr>
        <p:grpSpPr>
          <a:xfrm>
            <a:off x="101600" y="1137037"/>
            <a:ext cx="7756323" cy="3948147"/>
            <a:chOff x="101600" y="1137037"/>
            <a:chExt cx="7756323" cy="3948147"/>
          </a:xfrm>
        </p:grpSpPr>
        <p:sp>
          <p:nvSpPr>
            <p:cNvPr id="125" name="Rectangle à coins arrondis 124"/>
            <p:cNvSpPr/>
            <p:nvPr/>
          </p:nvSpPr>
          <p:spPr>
            <a:xfrm>
              <a:off x="101600" y="2205842"/>
              <a:ext cx="2403401" cy="2879342"/>
            </a:xfrm>
            <a:prstGeom prst="wedgeRoundRectCallout">
              <a:avLst>
                <a:gd name="adj1" fmla="val -11206"/>
                <a:gd name="adj2" fmla="val -57715"/>
                <a:gd name="adj3" fmla="val 16667"/>
              </a:avLst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fr-FR" sz="24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fr-FR" sz="2800" b="1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DEMAIN</a:t>
              </a:r>
            </a:p>
            <a:p>
              <a:pPr algn="ctr"/>
              <a:r>
                <a:rPr lang="fr-FR" sz="2400" b="1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</a:t>
              </a:r>
              <a:r>
                <a:rPr lang="fr-FR" sz="2400" b="1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our tous</a:t>
              </a:r>
            </a:p>
            <a:p>
              <a:pPr algn="ctr"/>
              <a:r>
                <a:rPr lang="fr-FR" sz="2400" b="1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fr-FR" sz="24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 outil </a:t>
              </a:r>
            </a:p>
            <a:p>
              <a:pPr algn="ctr"/>
              <a:r>
                <a:rPr lang="fr-FR" sz="24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+</a:t>
              </a:r>
            </a:p>
            <a:p>
              <a:pPr algn="ctr"/>
              <a:r>
                <a:rPr lang="fr-FR" sz="24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1 base de données</a:t>
              </a:r>
            </a:p>
            <a:p>
              <a:pPr algn="ctr"/>
              <a:r>
                <a:rPr lang="fr-FR" sz="24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mutualisés</a:t>
              </a:r>
            </a:p>
          </p:txBody>
        </p:sp>
        <p:sp>
          <p:nvSpPr>
            <p:cNvPr id="104" name="ZoneTexte 103"/>
            <p:cNvSpPr txBox="1"/>
            <p:nvPr/>
          </p:nvSpPr>
          <p:spPr>
            <a:xfrm>
              <a:off x="3548657" y="1137037"/>
              <a:ext cx="43092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PILOTAGE Vendée Expansion </a:t>
              </a:r>
              <a:endParaRPr lang="fr-FR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22" name="Image 121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0425" y="1338031"/>
              <a:ext cx="1093887" cy="1093887"/>
            </a:xfrm>
            <a:prstGeom prst="rect">
              <a:avLst/>
            </a:prstGeom>
          </p:spPr>
        </p:pic>
      </p:grpSp>
      <p:grpSp>
        <p:nvGrpSpPr>
          <p:cNvPr id="31" name="Groupe 30"/>
          <p:cNvGrpSpPr/>
          <p:nvPr/>
        </p:nvGrpSpPr>
        <p:grpSpPr>
          <a:xfrm>
            <a:off x="167402" y="5331051"/>
            <a:ext cx="2460382" cy="1458862"/>
            <a:chOff x="167402" y="5331051"/>
            <a:chExt cx="2460382" cy="145886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835" y="5661248"/>
              <a:ext cx="2457949" cy="11185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0" name="ZoneTexte 79"/>
            <p:cNvSpPr txBox="1"/>
            <p:nvPr/>
          </p:nvSpPr>
          <p:spPr>
            <a:xfrm>
              <a:off x="167402" y="5331051"/>
              <a:ext cx="24603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 smtClean="0"/>
                <a:t>PORTAIL PUBLIC</a:t>
              </a:r>
              <a:endParaRPr lang="fr-FR" dirty="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169835" y="5339613"/>
              <a:ext cx="2457949" cy="145030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95" name="Groupe 94"/>
          <p:cNvGrpSpPr/>
          <p:nvPr/>
        </p:nvGrpSpPr>
        <p:grpSpPr>
          <a:xfrm>
            <a:off x="2627784" y="3369608"/>
            <a:ext cx="5829779" cy="1080120"/>
            <a:chOff x="2795225" y="3369608"/>
            <a:chExt cx="5829779" cy="1080120"/>
          </a:xfrm>
        </p:grpSpPr>
        <p:pic>
          <p:nvPicPr>
            <p:cNvPr id="145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316" y="3456731"/>
              <a:ext cx="1216032" cy="9058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5" name="Image 6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92280" y="3504139"/>
              <a:ext cx="1506907" cy="820551"/>
            </a:xfrm>
            <a:prstGeom prst="rect">
              <a:avLst/>
            </a:prstGeom>
          </p:spPr>
        </p:pic>
        <p:sp>
          <p:nvSpPr>
            <p:cNvPr id="77" name="Rectangle 76"/>
            <p:cNvSpPr/>
            <p:nvPr/>
          </p:nvSpPr>
          <p:spPr>
            <a:xfrm>
              <a:off x="2795225" y="3369608"/>
              <a:ext cx="5829779" cy="1080120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Outil WEB OZAE</a:t>
              </a:r>
              <a:endParaRPr lang="fr-FR" sz="24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12" name="Groupe 111"/>
          <p:cNvGrpSpPr/>
          <p:nvPr/>
        </p:nvGrpSpPr>
        <p:grpSpPr>
          <a:xfrm>
            <a:off x="4311713" y="5394775"/>
            <a:ext cx="2455612" cy="1384995"/>
            <a:chOff x="4311713" y="5394775"/>
            <a:chExt cx="2455612" cy="1384995"/>
          </a:xfrm>
        </p:grpSpPr>
        <p:sp>
          <p:nvSpPr>
            <p:cNvPr id="109" name="Organigramme : Disque magnétique 108"/>
            <p:cNvSpPr/>
            <p:nvPr/>
          </p:nvSpPr>
          <p:spPr>
            <a:xfrm>
              <a:off x="4311713" y="5394775"/>
              <a:ext cx="2448272" cy="1384995"/>
            </a:xfrm>
            <a:prstGeom prst="flowChartMagneticDisk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0" name="ZoneTexte 109"/>
            <p:cNvSpPr txBox="1"/>
            <p:nvPr/>
          </p:nvSpPr>
          <p:spPr>
            <a:xfrm>
              <a:off x="4326688" y="5743455"/>
              <a:ext cx="244063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 base mutualisée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996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3355"/>
            <a:ext cx="1914525" cy="2390775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333399"/>
          </a:solidFill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lnSpc>
                <a:spcPct val="120000"/>
              </a:lnSpc>
              <a:spcAft>
                <a:spcPct val="0"/>
              </a:spcAft>
            </a:pPr>
            <a:r>
              <a:rPr lang="fr-FR" altLang="fr-FR" sz="36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Atlas cartographique</a:t>
            </a:r>
          </a:p>
          <a:p>
            <a:pPr algn="l" eaLnBrk="0" fontAlgn="base" hangingPunct="0">
              <a:lnSpc>
                <a:spcPct val="120000"/>
              </a:lnSpc>
              <a:spcAft>
                <a:spcPct val="0"/>
              </a:spcAft>
            </a:pPr>
            <a:r>
              <a:rPr lang="fr-FR" altLang="fr-FR" sz="36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la Vendée</a:t>
            </a:r>
            <a:endParaRPr lang="fr-FR" altLang="fr-FR" sz="3600" b="1" spc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860425" y="2636912"/>
            <a:ext cx="8153155" cy="4140000"/>
          </a:xfrm>
          <a:prstGeom prst="rect">
            <a:avLst/>
          </a:prstGeom>
          <a:ln w="28575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fr-FR" sz="1600" dirty="0">
              <a:latin typeface="Garamond" panose="02020404030301010803" pitchFamily="18" charset="0"/>
            </a:endParaRPr>
          </a:p>
        </p:txBody>
      </p:sp>
      <p:graphicFrame>
        <p:nvGraphicFramePr>
          <p:cNvPr id="8" name="Tableau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7955015"/>
              </p:ext>
            </p:extLst>
          </p:nvPr>
        </p:nvGraphicFramePr>
        <p:xfrm>
          <a:off x="957262" y="2748629"/>
          <a:ext cx="7969972" cy="3945391"/>
        </p:xfrm>
        <a:graphic>
          <a:graphicData uri="http://schemas.openxmlformats.org/drawingml/2006/table">
            <a:tbl>
              <a:tblPr firstCol="1" lastCol="1" bandCol="1">
                <a:tableStyleId>{3B4B98B0-60AC-42C2-AFA5-B58CD77FA1E5}</a:tableStyleId>
              </a:tblPr>
              <a:tblGrid>
                <a:gridCol w="2592287"/>
                <a:gridCol w="3096344"/>
                <a:gridCol w="2281341"/>
              </a:tblGrid>
              <a:tr h="1034551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fr-FR" sz="14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Implantation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FR" sz="14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et</a:t>
                      </a:r>
                      <a:r>
                        <a:rPr lang="fr-FR" sz="1400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fr-FR" sz="14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ancienneté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FR" sz="14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des entreprises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fr-FR" sz="4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FR" sz="1000" b="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Source : INSEE 2012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Transport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Domicile-travail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fr-FR" sz="400" b="0" kern="12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Source : INSEE 2012</a:t>
                      </a:r>
                      <a:endParaRPr lang="fr-FR" sz="1000" b="1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fr-FR" sz="1400" b="1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fr-FR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Equipements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FR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Sportifs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fr-FR" sz="400" b="0" kern="12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Source :</a:t>
                      </a:r>
                      <a:r>
                        <a:rPr lang="fr-FR" sz="1000" b="0" kern="1200" baseline="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</a:t>
                      </a:r>
                      <a:r>
                        <a:rPr lang="fr-FR" sz="1000" b="0" kern="120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Ministère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des sports 2014</a:t>
                      </a:r>
                      <a:endParaRPr lang="fr-FR" sz="1400" b="1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2220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Caractéristiques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des ménages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fr-FR" sz="8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Source : INSEE 2011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fr-FR" sz="1400" b="1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Hébergement touristique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r-FR" sz="14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Hôtellerie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r-FR" sz="1200" b="1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Gîtes</a:t>
                      </a:r>
                      <a:r>
                        <a:rPr lang="fr-FR" sz="1200" b="1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et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fr-FR" sz="1200" b="1" baseline="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chambres d’hôtes</a:t>
                      </a:r>
                      <a:endParaRPr lang="fr-FR" sz="1200" b="1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fr-FR" sz="1200" b="1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fr-FR" sz="1200" b="1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Camping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fr-FR" sz="700" b="0" kern="12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Sources : atout France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         Vendée tourisme</a:t>
                      </a:r>
                      <a:endParaRPr lang="fr-FR" sz="1000" b="1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fr-FR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Etablissement</a:t>
                      </a:r>
                      <a:endParaRPr lang="fr-FR" sz="1400" baseline="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FR" sz="14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culturels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FR" sz="1400" baseline="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et de loisirs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fr-FR" sz="400" baseline="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Source : BDD des lieux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public (GEOPAL) 2014</a:t>
                      </a:r>
                      <a:endParaRPr lang="fr-FR" sz="1000" b="1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2835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fr-FR" sz="14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Démographie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fr-FR" sz="800" b="0" kern="12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Source : INSEE 2011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fr-FR" sz="1400" b="1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lang="fr-FR" sz="1400" b="1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fr-FR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Occupation du sol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fr-FR" sz="400" baseline="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Sources : RPG 2012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  BD </a:t>
                      </a:r>
                      <a:r>
                        <a:rPr lang="fr-FR" sz="1000" b="0" kern="1200" dirty="0" err="1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Carto</a:t>
                      </a:r>
                      <a:r>
                        <a:rPr lang="fr-FR" sz="1000" b="0" kern="120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2011</a:t>
                      </a:r>
                      <a:endParaRPr lang="fr-FR" sz="1000" b="1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6818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fr-FR" sz="14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Habitats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FR" sz="1400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et revenus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fr-FR" sz="400" b="0" kern="1200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Source : INSEE 2011</a:t>
                      </a:r>
                      <a:endParaRPr lang="fr-FR" sz="1400" b="1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fr-FR" sz="1400" b="1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Offre de santé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lang="fr-FR" sz="400" b="1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Sources : Pages jaunes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         FINESS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endParaRPr lang="fr-FR" sz="1000" b="1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lang="fr-FR" sz="400" b="1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fr-FR" sz="1400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Relief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endParaRPr lang="fr-FR" sz="400" dirty="0" smtClean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Sources : MNT 2011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None/>
                        <a:tabLst/>
                        <a:defRPr/>
                      </a:pPr>
                      <a:r>
                        <a:rPr lang="fr-FR" sz="1000" b="0" kern="120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         </a:t>
                      </a:r>
                      <a:r>
                        <a:rPr lang="fr-FR" sz="1000" b="0" kern="1200" dirty="0" err="1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Litto</a:t>
                      </a:r>
                      <a:r>
                        <a:rPr lang="fr-FR" sz="1000" b="0" kern="1200" dirty="0" smtClean="0">
                          <a:solidFill>
                            <a:srgbClr val="FF0000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3D</a:t>
                      </a:r>
                      <a:endParaRPr lang="fr-FR" sz="1000" b="1" dirty="0" smtClean="0">
                        <a:solidFill>
                          <a:schemeClr val="tx1"/>
                        </a:solidFill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" name="Picture 2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195903"/>
            <a:ext cx="777416" cy="49193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>
            <a:hlinkClick r:id="rId6" action="ppaction://hlinkfil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762" y="4048537"/>
            <a:ext cx="708607" cy="436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>
            <a:hlinkClick r:id="rId8" action="ppaction://hlinkfile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466" y="3157886"/>
            <a:ext cx="708605" cy="436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hlinkClick r:id="rId10" action="ppaction://hlinkfil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156774"/>
            <a:ext cx="777416" cy="51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>
            <a:hlinkClick r:id="rId12" action="ppaction://hlinkfil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750" y="6011584"/>
            <a:ext cx="777416" cy="51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>
            <a:hlinkClick r:id="rId14" action="ppaction://hlinkfil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6026310"/>
            <a:ext cx="777416" cy="51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>
            <a:hlinkClick r:id="rId16" action="ppaction://hlinkfil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5111448"/>
            <a:ext cx="777416" cy="51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>
            <a:hlinkClick r:id="rId18" action="ppaction://hlinkfile"/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375" y="5113020"/>
            <a:ext cx="740209" cy="51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>
            <a:hlinkClick r:id="rId20" action="ppaction://hlinkfile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375" y="6028391"/>
            <a:ext cx="781941" cy="524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>
            <a:hlinkClick r:id="rId22" action="ppaction://hlinkfile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771" y="3152258"/>
            <a:ext cx="777416" cy="51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>
            <a:hlinkClick r:id="rId24" action="ppaction://hlinkfile"/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354" y="5093621"/>
            <a:ext cx="740208" cy="458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5">
            <a:hlinkClick r:id="rId26" action="ppaction://hlinkfile"/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354" y="4576089"/>
            <a:ext cx="708606" cy="436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>
            <a:hlinkClick r:id="rId28" action="ppaction://hlinkfile"/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374" y="4049027"/>
            <a:ext cx="740209" cy="5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338883" y="1224000"/>
            <a:ext cx="7681940" cy="1296144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11 </a:t>
            </a:r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thématiques, 13 cartes</a:t>
            </a:r>
            <a:r>
              <a:rPr lang="fr-FR" sz="1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pour</a:t>
            </a:r>
          </a:p>
          <a:p>
            <a:pPr algn="ctr"/>
            <a:r>
              <a:rPr lang="fr-FR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</a:t>
            </a:r>
            <a:r>
              <a:rPr lang="fr-FR" sz="32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mieux comprendre et </a:t>
            </a:r>
            <a:r>
              <a:rPr lang="fr-FR" sz="32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analyser</a:t>
            </a:r>
          </a:p>
          <a:p>
            <a:pPr algn="ctr"/>
            <a:r>
              <a:rPr lang="fr-FR" sz="28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son territoire</a:t>
            </a:r>
          </a:p>
        </p:txBody>
      </p:sp>
    </p:spTree>
    <p:extLst>
      <p:ext uri="{BB962C8B-B14F-4D97-AF65-F5344CB8AC3E}">
        <p14:creationId xmlns:p14="http://schemas.microsoft.com/office/powerpoint/2010/main" val="243467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49" y="0"/>
            <a:ext cx="91324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067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580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349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24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8748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4B4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Conseil d’administration</a:t>
            </a:r>
            <a:endParaRPr lang="fr-FR" altLang="fr-FR" sz="3600" b="1" spc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e 2"/>
          <p:cNvGrpSpPr/>
          <p:nvPr/>
        </p:nvGrpSpPr>
        <p:grpSpPr>
          <a:xfrm>
            <a:off x="3596630" y="1133475"/>
            <a:ext cx="2239255" cy="1343588"/>
            <a:chOff x="3596630" y="1133475"/>
            <a:chExt cx="2239255" cy="1343588"/>
          </a:xfrm>
        </p:grpSpPr>
        <p:pic>
          <p:nvPicPr>
            <p:cNvPr id="47" name="Image 4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2360" y="1349475"/>
              <a:ext cx="787795" cy="945353"/>
            </a:xfrm>
            <a:prstGeom prst="rect">
              <a:avLst/>
            </a:prstGeom>
          </p:spPr>
        </p:pic>
        <p:sp>
          <p:nvSpPr>
            <p:cNvPr id="51" name="Rectangle 50"/>
            <p:cNvSpPr/>
            <p:nvPr/>
          </p:nvSpPr>
          <p:spPr>
            <a:xfrm>
              <a:off x="3924169" y="1133475"/>
              <a:ext cx="1584176" cy="2160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3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PRESIDENT</a:t>
              </a:r>
              <a:endParaRPr lang="fr-FR" sz="13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3596630" y="2230842"/>
              <a:ext cx="223925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Dominique CAILLAUD</a:t>
              </a:r>
              <a:endParaRPr lang="fr-FR" sz="10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7" name="Groupe 6"/>
          <p:cNvGrpSpPr/>
          <p:nvPr/>
        </p:nvGrpSpPr>
        <p:grpSpPr>
          <a:xfrm>
            <a:off x="3596630" y="2471099"/>
            <a:ext cx="2239255" cy="1865609"/>
            <a:chOff x="3596630" y="2471099"/>
            <a:chExt cx="2239255" cy="1865609"/>
          </a:xfrm>
        </p:grpSpPr>
        <p:sp>
          <p:nvSpPr>
            <p:cNvPr id="53" name="Rectangle 52"/>
            <p:cNvSpPr/>
            <p:nvPr/>
          </p:nvSpPr>
          <p:spPr>
            <a:xfrm>
              <a:off x="4028715" y="2471099"/>
              <a:ext cx="1375084" cy="2160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3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TRESORIER</a:t>
              </a:r>
            </a:p>
          </p:txBody>
        </p:sp>
        <p:grpSp>
          <p:nvGrpSpPr>
            <p:cNvPr id="113" name="Groupe 112"/>
            <p:cNvGrpSpPr/>
            <p:nvPr/>
          </p:nvGrpSpPr>
          <p:grpSpPr>
            <a:xfrm>
              <a:off x="3596630" y="2721787"/>
              <a:ext cx="2239255" cy="1614921"/>
              <a:chOff x="3596630" y="2749990"/>
              <a:chExt cx="2239255" cy="1614921"/>
            </a:xfrm>
          </p:grpSpPr>
          <p:pic>
            <p:nvPicPr>
              <p:cNvPr id="56" name="Image 5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6257" y="2749990"/>
                <a:ext cx="780000" cy="936000"/>
              </a:xfrm>
              <a:prstGeom prst="rect">
                <a:avLst/>
              </a:prstGeom>
            </p:spPr>
          </p:pic>
          <p:sp>
            <p:nvSpPr>
              <p:cNvPr id="68" name="ZoneTexte 67"/>
              <p:cNvSpPr txBox="1"/>
              <p:nvPr/>
            </p:nvSpPr>
            <p:spPr>
              <a:xfrm>
                <a:off x="3596630" y="3680108"/>
                <a:ext cx="2239255" cy="684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b="1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Daniel GRACINEAU</a:t>
                </a:r>
              </a:p>
              <a:p>
                <a:pPr algn="ctr"/>
                <a:r>
                  <a:rPr lang="fr-FR" sz="9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Maire de</a:t>
                </a:r>
              </a:p>
              <a:p>
                <a:pPr algn="ctr"/>
                <a:r>
                  <a:rPr lang="fr-FR" sz="9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la </a:t>
                </a:r>
                <a:r>
                  <a:rPr lang="fr-FR" sz="9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Mothe</a:t>
                </a:r>
                <a:r>
                  <a:rPr lang="fr-FR" sz="9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Achard</a:t>
                </a:r>
              </a:p>
              <a:p>
                <a:pPr algn="ctr"/>
                <a:r>
                  <a:rPr lang="fr-FR" sz="1050" b="1" dirty="0" smtClean="0">
                    <a:solidFill>
                      <a:schemeClr val="accent3">
                        <a:lumMod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AMPCV</a:t>
                </a:r>
                <a:endParaRPr lang="fr-FR" sz="1050" b="1" dirty="0">
                  <a:solidFill>
                    <a:schemeClr val="accent3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grpSp>
        <p:nvGrpSpPr>
          <p:cNvPr id="8" name="Groupe 7"/>
          <p:cNvGrpSpPr/>
          <p:nvPr/>
        </p:nvGrpSpPr>
        <p:grpSpPr>
          <a:xfrm>
            <a:off x="5324629" y="2471099"/>
            <a:ext cx="2239255" cy="2041023"/>
            <a:chOff x="5324629" y="2471099"/>
            <a:chExt cx="2239255" cy="2041023"/>
          </a:xfrm>
        </p:grpSpPr>
        <p:sp>
          <p:nvSpPr>
            <p:cNvPr id="54" name="Rectangle 53"/>
            <p:cNvSpPr/>
            <p:nvPr/>
          </p:nvSpPr>
          <p:spPr>
            <a:xfrm>
              <a:off x="5733900" y="2471099"/>
              <a:ext cx="1420712" cy="2160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3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SECRETAIRE</a:t>
              </a:r>
            </a:p>
          </p:txBody>
        </p:sp>
        <p:grpSp>
          <p:nvGrpSpPr>
            <p:cNvPr id="114" name="Groupe 113"/>
            <p:cNvGrpSpPr/>
            <p:nvPr/>
          </p:nvGrpSpPr>
          <p:grpSpPr>
            <a:xfrm>
              <a:off x="5324629" y="2721787"/>
              <a:ext cx="2239255" cy="1790335"/>
              <a:chOff x="5324629" y="2749990"/>
              <a:chExt cx="2239255" cy="1790335"/>
            </a:xfrm>
          </p:grpSpPr>
          <p:pic>
            <p:nvPicPr>
              <p:cNvPr id="58" name="Image 57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53983" y="2749990"/>
                <a:ext cx="780546" cy="936000"/>
              </a:xfrm>
              <a:prstGeom prst="rect">
                <a:avLst/>
              </a:prstGeom>
            </p:spPr>
          </p:pic>
          <p:sp>
            <p:nvSpPr>
              <p:cNvPr id="69" name="ZoneTexte 68"/>
              <p:cNvSpPr txBox="1"/>
              <p:nvPr/>
            </p:nvSpPr>
            <p:spPr>
              <a:xfrm>
                <a:off x="5324629" y="3678551"/>
                <a:ext cx="2239255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b="1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Jean-François JOSSO</a:t>
                </a:r>
              </a:p>
              <a:p>
                <a:pPr algn="ctr"/>
                <a:r>
                  <a:rPr lang="fr-FR" sz="9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Conseiller municipal</a:t>
                </a:r>
              </a:p>
              <a:p>
                <a:pPr algn="ctr"/>
                <a:r>
                  <a:rPr lang="fr-FR" sz="9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de </a:t>
                </a:r>
                <a:r>
                  <a:rPr lang="fr-FR" sz="900" dirty="0" err="1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Boufferé</a:t>
                </a:r>
                <a:endParaRPr lang="fr-FR" sz="9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/>
                <a:r>
                  <a:rPr lang="fr-FR" sz="1000" b="1" dirty="0">
                    <a:solidFill>
                      <a:srgbClr val="7030A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VENDEE EAU</a:t>
                </a:r>
              </a:p>
              <a:p>
                <a:pPr algn="ctr"/>
                <a:endParaRPr lang="fr-FR" sz="1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grpSp>
        <p:nvGrpSpPr>
          <p:cNvPr id="9" name="Groupe 8"/>
          <p:cNvGrpSpPr/>
          <p:nvPr/>
        </p:nvGrpSpPr>
        <p:grpSpPr>
          <a:xfrm>
            <a:off x="7000969" y="2471099"/>
            <a:ext cx="2239255" cy="1857914"/>
            <a:chOff x="7000969" y="2471099"/>
            <a:chExt cx="2239255" cy="1857914"/>
          </a:xfrm>
        </p:grpSpPr>
        <p:sp>
          <p:nvSpPr>
            <p:cNvPr id="55" name="Rectangle 54"/>
            <p:cNvSpPr/>
            <p:nvPr/>
          </p:nvSpPr>
          <p:spPr>
            <a:xfrm>
              <a:off x="7284819" y="2471099"/>
              <a:ext cx="1671554" cy="2160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3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AUTRE MEMBRE</a:t>
              </a:r>
            </a:p>
          </p:txBody>
        </p:sp>
        <p:grpSp>
          <p:nvGrpSpPr>
            <p:cNvPr id="115" name="Groupe 114"/>
            <p:cNvGrpSpPr/>
            <p:nvPr/>
          </p:nvGrpSpPr>
          <p:grpSpPr>
            <a:xfrm>
              <a:off x="7000969" y="2721787"/>
              <a:ext cx="2239255" cy="1607226"/>
              <a:chOff x="7000969" y="2749990"/>
              <a:chExt cx="2239255" cy="1607226"/>
            </a:xfrm>
          </p:grpSpPr>
          <p:pic>
            <p:nvPicPr>
              <p:cNvPr id="57" name="Image 5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30323" y="2749990"/>
                <a:ext cx="780546" cy="936000"/>
              </a:xfrm>
              <a:prstGeom prst="rect">
                <a:avLst/>
              </a:prstGeom>
            </p:spPr>
          </p:pic>
          <p:sp>
            <p:nvSpPr>
              <p:cNvPr id="70" name="ZoneTexte 69"/>
              <p:cNvSpPr txBox="1"/>
              <p:nvPr/>
            </p:nvSpPr>
            <p:spPr>
              <a:xfrm>
                <a:off x="7000969" y="3680108"/>
                <a:ext cx="2239255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b="1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Guy SOULAINE</a:t>
                </a:r>
              </a:p>
              <a:p>
                <a:pPr algn="ctr"/>
                <a:r>
                  <a:rPr lang="fr-FR" sz="9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Conseiller municipal</a:t>
                </a:r>
              </a:p>
              <a:p>
                <a:pPr algn="ctr"/>
                <a:r>
                  <a:rPr lang="fr-FR" sz="9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de L’</a:t>
                </a:r>
                <a:r>
                  <a:rPr lang="fr-FR" sz="900" dirty="0" err="1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ile-d’Elle</a:t>
                </a:r>
                <a:endParaRPr lang="fr-FR" sz="9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/>
                <a:r>
                  <a:rPr lang="fr-FR" sz="1000" b="1" dirty="0" smtClean="0">
                    <a:solidFill>
                      <a:schemeClr val="accent6">
                        <a:lumMod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SYDEV</a:t>
                </a:r>
                <a:endParaRPr lang="fr-FR" sz="1000" b="1" dirty="0">
                  <a:solidFill>
                    <a:schemeClr val="accent6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grpSp>
        <p:nvGrpSpPr>
          <p:cNvPr id="11" name="Groupe 10"/>
          <p:cNvGrpSpPr/>
          <p:nvPr/>
        </p:nvGrpSpPr>
        <p:grpSpPr>
          <a:xfrm>
            <a:off x="3106308" y="4357890"/>
            <a:ext cx="6059050" cy="1859727"/>
            <a:chOff x="3106308" y="4357890"/>
            <a:chExt cx="6059050" cy="1859727"/>
          </a:xfrm>
        </p:grpSpPr>
        <p:grpSp>
          <p:nvGrpSpPr>
            <p:cNvPr id="106" name="Groupe 105"/>
            <p:cNvGrpSpPr/>
            <p:nvPr/>
          </p:nvGrpSpPr>
          <p:grpSpPr>
            <a:xfrm>
              <a:off x="3106308" y="4605796"/>
              <a:ext cx="2239255" cy="1488710"/>
              <a:chOff x="2348670" y="4569555"/>
              <a:chExt cx="2239255" cy="1488710"/>
            </a:xfrm>
          </p:grpSpPr>
          <p:pic>
            <p:nvPicPr>
              <p:cNvPr id="88" name="Image 87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78297" y="4569555"/>
                <a:ext cx="780000" cy="936000"/>
              </a:xfrm>
              <a:prstGeom prst="rect">
                <a:avLst/>
              </a:prstGeom>
            </p:spPr>
          </p:pic>
          <p:sp>
            <p:nvSpPr>
              <p:cNvPr id="93" name="ZoneTexte 92"/>
              <p:cNvSpPr txBox="1"/>
              <p:nvPr/>
            </p:nvSpPr>
            <p:spPr>
              <a:xfrm>
                <a:off x="2348670" y="5535045"/>
                <a:ext cx="223925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b="1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Daniel DAVID</a:t>
                </a:r>
              </a:p>
              <a:p>
                <a:pPr algn="ctr"/>
                <a:r>
                  <a:rPr lang="fr-FR" sz="9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Maire </a:t>
                </a:r>
                <a:r>
                  <a:rPr lang="fr-FR" sz="9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de </a:t>
                </a:r>
                <a:r>
                  <a:rPr lang="fr-FR" sz="900" dirty="0" err="1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Benet</a:t>
                </a:r>
                <a:endParaRPr lang="fr-FR" sz="9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/>
                <a:endParaRPr lang="fr-FR" sz="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107" name="Groupe 106"/>
            <p:cNvGrpSpPr/>
            <p:nvPr/>
          </p:nvGrpSpPr>
          <p:grpSpPr>
            <a:xfrm>
              <a:off x="4379573" y="4605796"/>
              <a:ext cx="2239255" cy="1611821"/>
              <a:chOff x="3621935" y="4569555"/>
              <a:chExt cx="2239255" cy="1611821"/>
            </a:xfrm>
          </p:grpSpPr>
          <p:pic>
            <p:nvPicPr>
              <p:cNvPr id="89" name="Image 88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51562" y="4569555"/>
                <a:ext cx="780000" cy="936000"/>
              </a:xfrm>
              <a:prstGeom prst="rect">
                <a:avLst/>
              </a:prstGeom>
            </p:spPr>
          </p:pic>
          <p:sp>
            <p:nvSpPr>
              <p:cNvPr id="94" name="ZoneTexte 93"/>
              <p:cNvSpPr txBox="1"/>
              <p:nvPr/>
            </p:nvSpPr>
            <p:spPr>
              <a:xfrm>
                <a:off x="3621935" y="5535045"/>
                <a:ext cx="22392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b="1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Joseph BONNEAU</a:t>
                </a:r>
              </a:p>
              <a:p>
                <a:pPr algn="ctr"/>
                <a:r>
                  <a:rPr lang="fr-FR" sz="9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Maire de</a:t>
                </a:r>
              </a:p>
              <a:p>
                <a:pPr algn="ctr"/>
                <a:r>
                  <a:rPr lang="fr-FR" sz="9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la Châtaigneraie</a:t>
                </a:r>
                <a:endParaRPr lang="fr-FR" sz="9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/>
                <a:endParaRPr lang="fr-FR" sz="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108" name="Groupe 107"/>
            <p:cNvGrpSpPr/>
            <p:nvPr/>
          </p:nvGrpSpPr>
          <p:grpSpPr>
            <a:xfrm>
              <a:off x="5652838" y="4605796"/>
              <a:ext cx="2239255" cy="1611821"/>
              <a:chOff x="4895200" y="4569555"/>
              <a:chExt cx="2239255" cy="1611821"/>
            </a:xfrm>
          </p:grpSpPr>
          <p:pic>
            <p:nvPicPr>
              <p:cNvPr id="90" name="Image 89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24827" y="4569555"/>
                <a:ext cx="780000" cy="936000"/>
              </a:xfrm>
              <a:prstGeom prst="rect">
                <a:avLst/>
              </a:prstGeom>
            </p:spPr>
          </p:pic>
          <p:sp>
            <p:nvSpPr>
              <p:cNvPr id="95" name="ZoneTexte 94"/>
              <p:cNvSpPr txBox="1"/>
              <p:nvPr/>
            </p:nvSpPr>
            <p:spPr>
              <a:xfrm>
                <a:off x="4895200" y="5535045"/>
                <a:ext cx="22392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b="1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Noël FAUCHER</a:t>
                </a:r>
              </a:p>
              <a:p>
                <a:pPr algn="ctr"/>
                <a:r>
                  <a:rPr lang="fr-FR" sz="9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Maire de</a:t>
                </a:r>
              </a:p>
              <a:p>
                <a:pPr algn="ctr"/>
                <a:r>
                  <a:rPr lang="fr-FR" sz="9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</a:t>
                </a:r>
                <a:r>
                  <a:rPr lang="fr-FR" sz="900" dirty="0" err="1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Noirmoutiers-en-l’Ile</a:t>
                </a:r>
                <a:endParaRPr lang="fr-FR" sz="9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/>
                <a:endParaRPr lang="fr-FR" sz="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109" name="Groupe 108"/>
            <p:cNvGrpSpPr/>
            <p:nvPr/>
          </p:nvGrpSpPr>
          <p:grpSpPr>
            <a:xfrm>
              <a:off x="6926103" y="4605796"/>
              <a:ext cx="2239255" cy="1611821"/>
              <a:chOff x="6168465" y="4569555"/>
              <a:chExt cx="2239255" cy="1611821"/>
            </a:xfrm>
          </p:grpSpPr>
          <p:pic>
            <p:nvPicPr>
              <p:cNvPr id="91" name="Image 90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98092" y="4569555"/>
                <a:ext cx="780000" cy="936000"/>
              </a:xfrm>
              <a:prstGeom prst="rect">
                <a:avLst/>
              </a:prstGeom>
            </p:spPr>
          </p:pic>
          <p:sp>
            <p:nvSpPr>
              <p:cNvPr id="96" name="ZoneTexte 95"/>
              <p:cNvSpPr txBox="1"/>
              <p:nvPr/>
            </p:nvSpPr>
            <p:spPr>
              <a:xfrm>
                <a:off x="6168465" y="5535045"/>
                <a:ext cx="223925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b="1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Jacky MOTHAIS</a:t>
                </a:r>
              </a:p>
              <a:p>
                <a:pPr algn="ctr"/>
                <a:r>
                  <a:rPr lang="fr-FR" sz="9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Maire de</a:t>
                </a:r>
              </a:p>
              <a:p>
                <a:pPr algn="ctr"/>
                <a:r>
                  <a:rPr lang="fr-FR" sz="9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Vouillé-les-Marais</a:t>
                </a:r>
                <a:endParaRPr lang="fr-FR" sz="9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/>
                <a:endParaRPr lang="fr-FR" sz="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87" name="Rectangle 86"/>
            <p:cNvSpPr/>
            <p:nvPr/>
          </p:nvSpPr>
          <p:spPr>
            <a:xfrm>
              <a:off x="3827237" y="4357890"/>
              <a:ext cx="4593994" cy="216000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300" b="1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SUPPLEANT AMPCV</a:t>
              </a:r>
              <a:endParaRPr lang="fr-FR" sz="13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108869" y="6136556"/>
            <a:ext cx="4822314" cy="559203"/>
            <a:chOff x="108869" y="6136556"/>
            <a:chExt cx="4822314" cy="559203"/>
          </a:xfrm>
        </p:grpSpPr>
        <p:sp>
          <p:nvSpPr>
            <p:cNvPr id="116" name="ZoneTexte 115"/>
            <p:cNvSpPr txBox="1"/>
            <p:nvPr/>
          </p:nvSpPr>
          <p:spPr>
            <a:xfrm>
              <a:off x="962975" y="6311038"/>
              <a:ext cx="2435338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Lucien PRINCE</a:t>
              </a:r>
            </a:p>
            <a:p>
              <a:r>
                <a:rPr lang="fr-FR" sz="9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Maire de St-Révérend</a:t>
              </a:r>
              <a:endParaRPr lang="fr-FR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7" name="ZoneTexte 116"/>
            <p:cNvSpPr txBox="1"/>
            <p:nvPr/>
          </p:nvSpPr>
          <p:spPr>
            <a:xfrm>
              <a:off x="2495845" y="6311038"/>
              <a:ext cx="2435338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Martial CAILLAUD</a:t>
              </a:r>
            </a:p>
            <a:p>
              <a:r>
                <a:rPr lang="fr-FR" sz="9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Adjoint au Maire de la </a:t>
              </a:r>
              <a:r>
                <a:rPr lang="fr-FR" sz="900" dirty="0" err="1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Mothe</a:t>
              </a:r>
              <a:r>
                <a:rPr lang="fr-FR" sz="9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-Achard</a:t>
              </a:r>
              <a:endParaRPr lang="fr-FR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18" name="Image 1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69" y="6136556"/>
              <a:ext cx="846362" cy="559203"/>
            </a:xfrm>
            <a:prstGeom prst="rect">
              <a:avLst/>
            </a:prstGeom>
          </p:spPr>
        </p:pic>
        <p:sp>
          <p:nvSpPr>
            <p:cNvPr id="119" name="Rectangle 118"/>
            <p:cNvSpPr/>
            <p:nvPr/>
          </p:nvSpPr>
          <p:spPr>
            <a:xfrm>
              <a:off x="971264" y="6136556"/>
              <a:ext cx="3770298" cy="216000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3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SUPPLEANT SYDEV</a:t>
              </a:r>
              <a:endParaRPr lang="fr-FR" sz="13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110852" y="4357890"/>
            <a:ext cx="4087418" cy="1705839"/>
            <a:chOff x="110852" y="4357890"/>
            <a:chExt cx="4087418" cy="1705839"/>
          </a:xfrm>
        </p:grpSpPr>
        <p:grpSp>
          <p:nvGrpSpPr>
            <p:cNvPr id="105" name="Groupe 104"/>
            <p:cNvGrpSpPr/>
            <p:nvPr/>
          </p:nvGrpSpPr>
          <p:grpSpPr>
            <a:xfrm>
              <a:off x="1959015" y="4605796"/>
              <a:ext cx="2239255" cy="1457933"/>
              <a:chOff x="1201377" y="4600332"/>
              <a:chExt cx="2239255" cy="1457933"/>
            </a:xfrm>
          </p:grpSpPr>
          <p:pic>
            <p:nvPicPr>
              <p:cNvPr id="83" name="Image 82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rightnessContrast bright="2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31004" y="4600332"/>
                <a:ext cx="780000" cy="936000"/>
              </a:xfrm>
              <a:prstGeom prst="rect">
                <a:avLst/>
              </a:prstGeom>
            </p:spPr>
          </p:pic>
          <p:sp>
            <p:nvSpPr>
              <p:cNvPr id="85" name="ZoneTexte 84"/>
              <p:cNvSpPr txBox="1"/>
              <p:nvPr/>
            </p:nvSpPr>
            <p:spPr>
              <a:xfrm>
                <a:off x="1201377" y="5535045"/>
                <a:ext cx="223925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b="1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Paul BOUDAUD</a:t>
                </a:r>
              </a:p>
              <a:p>
                <a:pPr algn="ctr"/>
                <a:r>
                  <a:rPr lang="fr-FR" sz="9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Maire </a:t>
                </a:r>
                <a:r>
                  <a:rPr lang="fr-FR" sz="9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St-</a:t>
                </a:r>
                <a:r>
                  <a:rPr lang="fr-FR" sz="900" dirty="0" err="1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Fulgent</a:t>
                </a:r>
                <a:endParaRPr lang="fr-FR" sz="9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/>
                <a:endParaRPr lang="fr-FR" sz="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104" name="Groupe 103"/>
            <p:cNvGrpSpPr/>
            <p:nvPr/>
          </p:nvGrpSpPr>
          <p:grpSpPr>
            <a:xfrm>
              <a:off x="531731" y="4605796"/>
              <a:ext cx="2239255" cy="1457933"/>
              <a:chOff x="-225907" y="4600332"/>
              <a:chExt cx="2239255" cy="1457933"/>
            </a:xfrm>
          </p:grpSpPr>
          <p:pic>
            <p:nvPicPr>
              <p:cNvPr id="82" name="Image 81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3720" y="4600332"/>
                <a:ext cx="780000" cy="936000"/>
              </a:xfrm>
              <a:prstGeom prst="rect">
                <a:avLst/>
              </a:prstGeom>
            </p:spPr>
          </p:pic>
          <p:sp>
            <p:nvSpPr>
              <p:cNvPr id="84" name="ZoneTexte 83"/>
              <p:cNvSpPr txBox="1"/>
              <p:nvPr/>
            </p:nvSpPr>
            <p:spPr>
              <a:xfrm>
                <a:off x="-225907" y="5535045"/>
                <a:ext cx="223925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b="1" dirty="0" err="1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Rosiane</a:t>
                </a:r>
                <a:r>
                  <a:rPr lang="fr-FR" sz="1000" b="1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 GODEFROY</a:t>
                </a:r>
              </a:p>
              <a:p>
                <a:pPr algn="ctr"/>
                <a:r>
                  <a:rPr lang="fr-FR" sz="9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Maire </a:t>
                </a:r>
                <a:r>
                  <a:rPr lang="fr-FR" sz="900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du Perrier</a:t>
                </a:r>
                <a:endParaRPr lang="fr-FR" sz="9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/>
                <a:endParaRPr lang="fr-FR" sz="8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sp>
          <p:nvSpPr>
            <p:cNvPr id="86" name="Rectangle 85"/>
            <p:cNvSpPr/>
            <p:nvPr/>
          </p:nvSpPr>
          <p:spPr>
            <a:xfrm>
              <a:off x="1252660" y="4357890"/>
              <a:ext cx="2203696" cy="216000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300" b="1" dirty="0" smtClean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TITULAIRES AMPCV</a:t>
              </a:r>
              <a:endParaRPr lang="fr-FR" sz="13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pic>
          <p:nvPicPr>
            <p:cNvPr id="125" name="Image 124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852" y="4708426"/>
              <a:ext cx="978463" cy="730740"/>
            </a:xfrm>
            <a:prstGeom prst="rect">
              <a:avLst/>
            </a:prstGeom>
          </p:spPr>
        </p:pic>
      </p:grpSp>
      <p:grpSp>
        <p:nvGrpSpPr>
          <p:cNvPr id="6" name="Groupe 5"/>
          <p:cNvGrpSpPr/>
          <p:nvPr/>
        </p:nvGrpSpPr>
        <p:grpSpPr>
          <a:xfrm>
            <a:off x="-249149" y="2471099"/>
            <a:ext cx="4825133" cy="1981025"/>
            <a:chOff x="-249149" y="2471099"/>
            <a:chExt cx="4825133" cy="1981025"/>
          </a:xfrm>
        </p:grpSpPr>
        <p:sp>
          <p:nvSpPr>
            <p:cNvPr id="52" name="Rectangle 51"/>
            <p:cNvSpPr/>
            <p:nvPr/>
          </p:nvSpPr>
          <p:spPr>
            <a:xfrm>
              <a:off x="480478" y="2471099"/>
              <a:ext cx="3351227" cy="2160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300" b="1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VICE-PRESIDENT</a:t>
              </a:r>
            </a:p>
          </p:txBody>
        </p:sp>
        <p:sp>
          <p:nvSpPr>
            <p:cNvPr id="65" name="ZoneTexte 64"/>
            <p:cNvSpPr txBox="1"/>
            <p:nvPr/>
          </p:nvSpPr>
          <p:spPr>
            <a:xfrm>
              <a:off x="-249149" y="3651905"/>
              <a:ext cx="2239255" cy="800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0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Anne Marie COULON</a:t>
              </a:r>
            </a:p>
            <a:p>
              <a:pPr algn="ctr"/>
              <a:r>
                <a:rPr lang="fr-FR" sz="9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Maire </a:t>
              </a:r>
              <a:r>
                <a:rPr lang="fr-FR" sz="9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</a:t>
              </a:r>
            </a:p>
            <a:p>
              <a:pPr algn="ctr"/>
              <a:r>
                <a:rPr lang="fr-FR" sz="9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fr-FR" sz="900" dirty="0" err="1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Mouzeuil</a:t>
              </a:r>
              <a:r>
                <a:rPr lang="fr-FR" sz="9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St Martin</a:t>
              </a:r>
            </a:p>
            <a:p>
              <a:pPr algn="ctr"/>
              <a:r>
                <a:rPr lang="fr-FR" sz="1000" b="1" dirty="0">
                  <a:solidFill>
                    <a:schemeClr val="accent3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AMPCV</a:t>
              </a:r>
            </a:p>
            <a:p>
              <a:pPr algn="ctr"/>
              <a:endParaRPr lang="fr-FR" sz="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111" name="Groupe 110"/>
            <p:cNvGrpSpPr/>
            <p:nvPr/>
          </p:nvGrpSpPr>
          <p:grpSpPr>
            <a:xfrm>
              <a:off x="1089315" y="2721787"/>
              <a:ext cx="2239255" cy="1484116"/>
              <a:chOff x="1186180" y="2749990"/>
              <a:chExt cx="2239255" cy="1484116"/>
            </a:xfrm>
          </p:grpSpPr>
          <p:pic>
            <p:nvPicPr>
              <p:cNvPr id="49" name="Image 48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5807" y="2749990"/>
                <a:ext cx="780000" cy="936000"/>
              </a:xfrm>
              <a:prstGeom prst="rect">
                <a:avLst/>
              </a:prstGeom>
            </p:spPr>
          </p:pic>
          <p:sp>
            <p:nvSpPr>
              <p:cNvPr id="66" name="ZoneTexte 65"/>
              <p:cNvSpPr txBox="1"/>
              <p:nvPr/>
            </p:nvSpPr>
            <p:spPr>
              <a:xfrm>
                <a:off x="1186180" y="3680108"/>
                <a:ext cx="2239255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b="1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Gérard RIVOISY</a:t>
                </a:r>
              </a:p>
              <a:p>
                <a:pPr algn="ctr"/>
                <a:r>
                  <a:rPr lang="fr-FR" sz="9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Maire de </a:t>
                </a:r>
                <a:r>
                  <a:rPr lang="fr-FR" sz="9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Nesmy</a:t>
                </a:r>
                <a:endParaRPr lang="fr-FR" sz="9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/>
                <a:r>
                  <a:rPr lang="fr-FR" sz="1000" b="1" dirty="0" smtClean="0">
                    <a:solidFill>
                      <a:schemeClr val="accent6">
                        <a:lumMod val="75000"/>
                      </a:schemeClr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SYDEV</a:t>
                </a:r>
                <a:endParaRPr lang="fr-FR" sz="1000" b="1" dirty="0">
                  <a:solidFill>
                    <a:schemeClr val="accent6">
                      <a:lumMod val="7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112" name="Groupe 111"/>
            <p:cNvGrpSpPr/>
            <p:nvPr/>
          </p:nvGrpSpPr>
          <p:grpSpPr>
            <a:xfrm>
              <a:off x="2336729" y="2721787"/>
              <a:ext cx="2239255" cy="1607226"/>
              <a:chOff x="2336729" y="2749990"/>
              <a:chExt cx="2239255" cy="1607226"/>
            </a:xfrm>
          </p:grpSpPr>
          <p:pic>
            <p:nvPicPr>
              <p:cNvPr id="48" name="Image 47"/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81007" y="2749990"/>
                <a:ext cx="750698" cy="936000"/>
              </a:xfrm>
              <a:prstGeom prst="rect">
                <a:avLst/>
              </a:prstGeom>
            </p:spPr>
          </p:pic>
          <p:sp>
            <p:nvSpPr>
              <p:cNvPr id="67" name="ZoneTexte 66"/>
              <p:cNvSpPr txBox="1"/>
              <p:nvPr/>
            </p:nvSpPr>
            <p:spPr>
              <a:xfrm>
                <a:off x="2336729" y="3680108"/>
                <a:ext cx="2239255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000" b="1" dirty="0" smtClean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Eric RAMBAUD</a:t>
                </a:r>
              </a:p>
              <a:p>
                <a:pPr algn="ctr"/>
                <a:r>
                  <a:rPr lang="fr-FR" sz="9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Maire de </a:t>
                </a:r>
              </a:p>
              <a:p>
                <a:pPr algn="ctr"/>
                <a:r>
                  <a:rPr lang="fr-FR" sz="9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Bazoges</a:t>
                </a:r>
                <a:r>
                  <a:rPr lang="fr-FR" sz="900" dirty="0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-en-</a:t>
                </a:r>
                <a:r>
                  <a:rPr lang="fr-FR" sz="900" dirty="0" err="1"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Pareds</a:t>
                </a:r>
                <a:endParaRPr lang="fr-FR" sz="9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algn="ctr"/>
                <a:r>
                  <a:rPr lang="fr-FR" sz="1000" b="1" dirty="0" smtClean="0">
                    <a:solidFill>
                      <a:srgbClr val="7030A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VENDEE EAU</a:t>
                </a:r>
                <a:endParaRPr lang="fr-FR" sz="1000" b="1" dirty="0">
                  <a:solidFill>
                    <a:srgbClr val="7030A0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524" y="2729226"/>
              <a:ext cx="773801" cy="928561"/>
            </a:xfrm>
            <a:prstGeom prst="rect">
              <a:avLst/>
            </a:prstGeom>
          </p:spPr>
        </p:pic>
      </p:grpSp>
      <p:grpSp>
        <p:nvGrpSpPr>
          <p:cNvPr id="13" name="Groupe 12"/>
          <p:cNvGrpSpPr/>
          <p:nvPr/>
        </p:nvGrpSpPr>
        <p:grpSpPr>
          <a:xfrm>
            <a:off x="4890169" y="6136556"/>
            <a:ext cx="5252286" cy="697702"/>
            <a:chOff x="4890169" y="6136556"/>
            <a:chExt cx="5252286" cy="697702"/>
          </a:xfrm>
        </p:grpSpPr>
        <p:sp>
          <p:nvSpPr>
            <p:cNvPr id="120" name="ZoneTexte 119"/>
            <p:cNvSpPr txBox="1"/>
            <p:nvPr/>
          </p:nvSpPr>
          <p:spPr>
            <a:xfrm>
              <a:off x="5814819" y="6311038"/>
              <a:ext cx="24353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Jean-Noël LANDAIS</a:t>
              </a:r>
            </a:p>
            <a:p>
              <a:r>
                <a:rPr lang="fr-FR" sz="9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Conseiller Municipal</a:t>
              </a:r>
            </a:p>
            <a:p>
              <a:r>
                <a:rPr lang="fr-FR" sz="9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Les Sables d’Olonne</a:t>
              </a:r>
              <a:endParaRPr lang="fr-FR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1" name="ZoneTexte 120"/>
            <p:cNvSpPr txBox="1"/>
            <p:nvPr/>
          </p:nvSpPr>
          <p:spPr>
            <a:xfrm>
              <a:off x="7707117" y="6311038"/>
              <a:ext cx="24353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0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Pascal THIBAUD</a:t>
              </a:r>
            </a:p>
            <a:p>
              <a:r>
                <a:rPr lang="fr-FR" sz="9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Adjoint au Maire de</a:t>
              </a:r>
            </a:p>
            <a:p>
              <a:r>
                <a:rPr lang="fr-FR" sz="9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fr-FR" sz="900" dirty="0" err="1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Mouilleron</a:t>
              </a:r>
              <a:r>
                <a:rPr lang="fr-FR" sz="9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-le-Captif</a:t>
              </a:r>
              <a:endParaRPr lang="fr-FR" sz="9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5823108" y="6136556"/>
              <a:ext cx="3205452" cy="216000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300" b="1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SUPPLEANT VENDEE EAU</a:t>
              </a:r>
              <a:endParaRPr lang="fr-FR" sz="13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59" name="Groupe 63"/>
            <p:cNvGrpSpPr>
              <a:grpSpLocks/>
            </p:cNvGrpSpPr>
            <p:nvPr/>
          </p:nvGrpSpPr>
          <p:grpSpPr bwMode="auto">
            <a:xfrm>
              <a:off x="4890169" y="6136556"/>
              <a:ext cx="902869" cy="539280"/>
              <a:chOff x="6286500" y="1928813"/>
              <a:chExt cx="2214563" cy="1357312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6286500" y="1928813"/>
                <a:ext cx="2214563" cy="1357312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pic>
            <p:nvPicPr>
              <p:cNvPr id="61" name="Picture 11" descr="VENDEE_EAU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57938" y="1989138"/>
                <a:ext cx="2138363" cy="1173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07493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211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56"/>
            <a:ext cx="9144000" cy="6863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-5756"/>
            <a:ext cx="9144000" cy="686375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e 5"/>
          <p:cNvGrpSpPr/>
          <p:nvPr/>
        </p:nvGrpSpPr>
        <p:grpSpPr>
          <a:xfrm>
            <a:off x="1566528" y="201727"/>
            <a:ext cx="6010944" cy="6448789"/>
            <a:chOff x="1081336" y="193461"/>
            <a:chExt cx="6370984" cy="6732000"/>
          </a:xfrm>
        </p:grpSpPr>
        <p:pic>
          <p:nvPicPr>
            <p:cNvPr id="3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52" t="11387" r="42584" b="-3347"/>
            <a:stretch/>
          </p:blipFill>
          <p:spPr bwMode="auto">
            <a:xfrm>
              <a:off x="1085148" y="193461"/>
              <a:ext cx="6367172" cy="6732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229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1336" y="5683589"/>
              <a:ext cx="6370984" cy="12417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0943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-5756"/>
            <a:ext cx="9144000" cy="686375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1044000" y="202332"/>
            <a:ext cx="7056000" cy="6453336"/>
            <a:chOff x="717131" y="202332"/>
            <a:chExt cx="7056000" cy="6453336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3" t="11516" r="38796" b="7129"/>
            <a:stretch/>
          </p:blipFill>
          <p:spPr bwMode="auto">
            <a:xfrm>
              <a:off x="717131" y="202332"/>
              <a:ext cx="7020000" cy="645333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" r="-359"/>
            <a:stretch/>
          </p:blipFill>
          <p:spPr bwMode="auto">
            <a:xfrm>
              <a:off x="717131" y="5307344"/>
              <a:ext cx="7056000" cy="13483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2621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9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-5756"/>
            <a:ext cx="9144000" cy="686375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1108225" y="129513"/>
            <a:ext cx="6927548" cy="6593872"/>
            <a:chOff x="1108225" y="129513"/>
            <a:chExt cx="6927548" cy="6593872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8" t="17420" r="36104" b="-9856"/>
            <a:stretch/>
          </p:blipFill>
          <p:spPr bwMode="auto">
            <a:xfrm>
              <a:off x="1108226" y="129513"/>
              <a:ext cx="6927547" cy="6588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126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8225" y="5314623"/>
              <a:ext cx="6927547" cy="1408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3476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63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-5756"/>
            <a:ext cx="9144000" cy="686375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3" name="Groupe 2"/>
          <p:cNvGrpSpPr/>
          <p:nvPr/>
        </p:nvGrpSpPr>
        <p:grpSpPr>
          <a:xfrm>
            <a:off x="205936" y="392972"/>
            <a:ext cx="8732126" cy="6072055"/>
            <a:chOff x="205936" y="392972"/>
            <a:chExt cx="8732126" cy="6072055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636" b="-13636"/>
            <a:stretch/>
          </p:blipFill>
          <p:spPr bwMode="auto">
            <a:xfrm>
              <a:off x="205936" y="392972"/>
              <a:ext cx="8732125" cy="6072055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936" y="5157191"/>
              <a:ext cx="8732126" cy="13078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8316416" y="5811108"/>
              <a:ext cx="621645" cy="65391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54003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" y="0"/>
            <a:ext cx="91324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-5756"/>
            <a:ext cx="9144000" cy="686375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" name="Groupe 1"/>
          <p:cNvGrpSpPr/>
          <p:nvPr/>
        </p:nvGrpSpPr>
        <p:grpSpPr>
          <a:xfrm>
            <a:off x="626740" y="253673"/>
            <a:ext cx="7977707" cy="6425836"/>
            <a:chOff x="626740" y="253673"/>
            <a:chExt cx="7977707" cy="6425836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24" b="-9524"/>
            <a:stretch/>
          </p:blipFill>
          <p:spPr bwMode="auto">
            <a:xfrm>
              <a:off x="626740" y="253673"/>
              <a:ext cx="7977707" cy="6425836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3315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4708" y="5139634"/>
              <a:ext cx="7959739" cy="153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9395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159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3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r="4427" b="16370"/>
          <a:stretch/>
        </p:blipFill>
        <p:spPr>
          <a:xfrm rot="755018">
            <a:off x="5658595" y="3435050"/>
            <a:ext cx="3849483" cy="2136463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333399"/>
          </a:solidFill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lnSpc>
                <a:spcPct val="120000"/>
              </a:lnSpc>
              <a:spcAft>
                <a:spcPct val="0"/>
              </a:spcAft>
            </a:pPr>
            <a:r>
              <a:rPr lang="fr-FR" altLang="fr-FR" sz="36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Service : </a:t>
            </a:r>
            <a:r>
              <a:rPr lang="fr-FR" altLang="fr-FR" sz="36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numérisation </a:t>
            </a: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à coins arrondis 8"/>
          <p:cNvSpPr/>
          <p:nvPr/>
        </p:nvSpPr>
        <p:spPr>
          <a:xfrm>
            <a:off x="2483768" y="1196752"/>
            <a:ext cx="5976664" cy="921829"/>
          </a:xfrm>
          <a:prstGeom prst="wedgeRoundRectCallout">
            <a:avLst>
              <a:gd name="adj1" fmla="val -66367"/>
              <a:gd name="adj2" fmla="val 2664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Numérisation des documents d’urbanisme</a:t>
            </a:r>
            <a:endParaRPr lang="fr-FR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8" y="921782"/>
            <a:ext cx="1731355" cy="1731355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653579" y="5321798"/>
            <a:ext cx="88569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fr-FR" sz="28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300 </a:t>
            </a:r>
            <a:r>
              <a:rPr lang="fr-FR" sz="2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€ à 2000 € par </a:t>
            </a:r>
            <a:r>
              <a:rPr lang="fr-FR" sz="28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commune</a:t>
            </a:r>
          </a:p>
          <a:p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Récupération de données</a:t>
            </a:r>
          </a:p>
          <a:p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 numérisation </a:t>
            </a:r>
            <a:r>
              <a:rPr lang="fr-FR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complète.</a:t>
            </a:r>
          </a:p>
        </p:txBody>
      </p:sp>
      <p:grpSp>
        <p:nvGrpSpPr>
          <p:cNvPr id="18" name="Groupe 17"/>
          <p:cNvGrpSpPr/>
          <p:nvPr/>
        </p:nvGrpSpPr>
        <p:grpSpPr>
          <a:xfrm>
            <a:off x="146646" y="5069798"/>
            <a:ext cx="545928" cy="504000"/>
            <a:chOff x="7131428" y="4617963"/>
            <a:chExt cx="504000" cy="504000"/>
          </a:xfrm>
        </p:grpSpPr>
        <p:sp>
          <p:nvSpPr>
            <p:cNvPr id="19" name="Rectangle à coins arrondis 18"/>
            <p:cNvSpPr/>
            <p:nvPr/>
          </p:nvSpPr>
          <p:spPr>
            <a:xfrm>
              <a:off x="7167428" y="4653963"/>
              <a:ext cx="432000" cy="432000"/>
            </a:xfrm>
            <a:prstGeom prst="roundRect">
              <a:avLst/>
            </a:prstGeom>
            <a:noFill/>
            <a:ln w="5715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0" name="Picture 5" descr="C:\Users\cedric.seigneuret\AppData\Local\Microsoft\Windows\Temporary Internet Files\Content.IE5\FFWUN06S\check-mark-27820_640[1].png"/>
            <p:cNvPicPr preferRelativeResize="0"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1428" y="4617963"/>
              <a:ext cx="504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Rectangle à coins arrondis 24"/>
          <p:cNvSpPr/>
          <p:nvPr/>
        </p:nvSpPr>
        <p:spPr>
          <a:xfrm>
            <a:off x="614493" y="4228140"/>
            <a:ext cx="4742302" cy="849821"/>
          </a:xfrm>
          <a:prstGeom prst="wedgeRoundRectCallout">
            <a:avLst>
              <a:gd name="adj1" fmla="val -22969"/>
              <a:gd name="adj2" fmla="val 7203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Quels sont les tarifs ?</a:t>
            </a:r>
            <a:endParaRPr lang="fr-FR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ZoneTexte 25"/>
          <p:cNvSpPr txBox="1"/>
          <p:nvPr/>
        </p:nvSpPr>
        <p:spPr>
          <a:xfrm>
            <a:off x="950212" y="2348880"/>
            <a:ext cx="75822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Depuis 2006, Géo Vendée a numérisé </a:t>
            </a:r>
            <a:r>
              <a:rPr lang="fr-FR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 documents d’urbanisme de </a:t>
            </a:r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+ </a:t>
            </a:r>
            <a:r>
              <a:rPr lang="fr-FR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57 communes </a:t>
            </a:r>
            <a:r>
              <a:rPr lang="fr-FR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grpSp>
        <p:nvGrpSpPr>
          <p:cNvPr id="27" name="Groupe 26"/>
          <p:cNvGrpSpPr/>
          <p:nvPr/>
        </p:nvGrpSpPr>
        <p:grpSpPr>
          <a:xfrm>
            <a:off x="365499" y="2426178"/>
            <a:ext cx="504000" cy="504000"/>
            <a:chOff x="7131428" y="4617963"/>
            <a:chExt cx="504000" cy="504000"/>
          </a:xfrm>
        </p:grpSpPr>
        <p:sp>
          <p:nvSpPr>
            <p:cNvPr id="28" name="Rectangle à coins arrondis 27"/>
            <p:cNvSpPr/>
            <p:nvPr/>
          </p:nvSpPr>
          <p:spPr>
            <a:xfrm>
              <a:off x="7167428" y="4653963"/>
              <a:ext cx="432000" cy="432000"/>
            </a:xfrm>
            <a:prstGeom prst="roundRect">
              <a:avLst/>
            </a:prstGeom>
            <a:noFill/>
            <a:ln w="5715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9" name="Picture 5" descr="C:\Users\cedric.seigneuret\AppData\Local\Microsoft\Windows\Temporary Internet Files\Content.IE5\FFWUN06S\check-mark-27820_640[1].png"/>
            <p:cNvPicPr preferRelativeResize="0"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1428" y="4617963"/>
              <a:ext cx="504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669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4B4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Organisation</a:t>
            </a:r>
            <a:endParaRPr lang="fr-FR" altLang="fr-FR" sz="3600" b="1" spc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1074488965"/>
              </p:ext>
            </p:extLst>
          </p:nvPr>
        </p:nvGraphicFramePr>
        <p:xfrm>
          <a:off x="251520" y="1268760"/>
          <a:ext cx="864096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9450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D7F2167-58FE-4490-A3AB-137EAD4E3D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772764F-17FC-4C8C-834F-E7E2C99BCE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74ED9AF-AC60-46A2-9C0E-98FBF53BDD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5" descr="AC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6419">
            <a:off x="5399366" y="3594107"/>
            <a:ext cx="3773142" cy="249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333399"/>
          </a:solidFill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lnSpc>
                <a:spcPct val="120000"/>
              </a:lnSpc>
              <a:spcAft>
                <a:spcPct val="0"/>
              </a:spcAft>
            </a:pPr>
            <a:r>
              <a:rPr lang="fr-FR" altLang="fr-FR" sz="36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Service : numérisation </a:t>
            </a:r>
            <a:endParaRPr lang="fr-FR" altLang="fr-FR" sz="3600" b="1" spc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à coins arrondis 8"/>
          <p:cNvSpPr/>
          <p:nvPr/>
        </p:nvSpPr>
        <p:spPr>
          <a:xfrm>
            <a:off x="2483768" y="1196752"/>
            <a:ext cx="5976664" cy="921829"/>
          </a:xfrm>
          <a:prstGeom prst="wedgeRoundRectCallout">
            <a:avLst>
              <a:gd name="adj1" fmla="val -66367"/>
              <a:gd name="adj2" fmla="val 2664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Numérisation de l’assainissement collectif</a:t>
            </a:r>
            <a:endParaRPr lang="fr-FR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Rectangle à coins arrondis 14"/>
          <p:cNvSpPr/>
          <p:nvPr/>
        </p:nvSpPr>
        <p:spPr>
          <a:xfrm>
            <a:off x="611560" y="4391441"/>
            <a:ext cx="4742302" cy="849821"/>
          </a:xfrm>
          <a:prstGeom prst="wedgeRoundRectCallout">
            <a:avLst>
              <a:gd name="adj1" fmla="val -20278"/>
              <a:gd name="adj2" fmla="val 7453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Quels sont les tarifs ?</a:t>
            </a:r>
            <a:endParaRPr lang="fr-FR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8" y="921782"/>
            <a:ext cx="1731355" cy="1731355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683624" y="5622319"/>
            <a:ext cx="8280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1000 € à </a:t>
            </a:r>
            <a:r>
              <a:rPr lang="fr-FR" sz="28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2500 </a:t>
            </a:r>
            <a:r>
              <a:rPr lang="fr-FR" sz="2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€ par </a:t>
            </a:r>
            <a:r>
              <a:rPr lang="fr-FR" sz="28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commune</a:t>
            </a:r>
          </a:p>
          <a:p>
            <a:pPr algn="just"/>
            <a:r>
              <a:rPr lang="fr-FR" sz="28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reprise des plans de récolement.</a:t>
            </a:r>
            <a:endParaRPr lang="fr-FR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8" name="Groupe 17"/>
          <p:cNvGrpSpPr/>
          <p:nvPr/>
        </p:nvGrpSpPr>
        <p:grpSpPr>
          <a:xfrm>
            <a:off x="179624" y="5631929"/>
            <a:ext cx="545928" cy="504000"/>
            <a:chOff x="7131428" y="4617963"/>
            <a:chExt cx="504000" cy="504000"/>
          </a:xfrm>
        </p:grpSpPr>
        <p:sp>
          <p:nvSpPr>
            <p:cNvPr id="19" name="Rectangle à coins arrondis 18"/>
            <p:cNvSpPr/>
            <p:nvPr/>
          </p:nvSpPr>
          <p:spPr>
            <a:xfrm>
              <a:off x="7167428" y="4653963"/>
              <a:ext cx="432000" cy="432000"/>
            </a:xfrm>
            <a:prstGeom prst="roundRect">
              <a:avLst/>
            </a:prstGeom>
            <a:noFill/>
            <a:ln w="5715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0" name="Picture 5" descr="C:\Users\cedric.seigneuret\AppData\Local\Microsoft\Windows\Temporary Internet Files\Content.IE5\FFWUN06S\check-mark-27820_640[1].png"/>
            <p:cNvPicPr preferRelativeResize="0"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1428" y="4617963"/>
              <a:ext cx="504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ZoneTexte 28"/>
          <p:cNvSpPr txBox="1"/>
          <p:nvPr/>
        </p:nvSpPr>
        <p:spPr>
          <a:xfrm>
            <a:off x="950212" y="2348880"/>
            <a:ext cx="80142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Depuis 2006, Géo Vendée a numérisé le réseau d’assainissement collectif de + de 14 communes </a:t>
            </a:r>
            <a:r>
              <a:rPr lang="fr-FR" sz="24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(environ 180 Km)</a:t>
            </a:r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fr-FR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0" name="Groupe 29"/>
          <p:cNvGrpSpPr/>
          <p:nvPr/>
        </p:nvGrpSpPr>
        <p:grpSpPr>
          <a:xfrm>
            <a:off x="365499" y="2426178"/>
            <a:ext cx="504000" cy="504000"/>
            <a:chOff x="7131428" y="4617963"/>
            <a:chExt cx="504000" cy="504000"/>
          </a:xfrm>
        </p:grpSpPr>
        <p:sp>
          <p:nvSpPr>
            <p:cNvPr id="31" name="Rectangle à coins arrondis 30"/>
            <p:cNvSpPr/>
            <p:nvPr/>
          </p:nvSpPr>
          <p:spPr>
            <a:xfrm>
              <a:off x="7167428" y="4653963"/>
              <a:ext cx="432000" cy="432000"/>
            </a:xfrm>
            <a:prstGeom prst="roundRect">
              <a:avLst/>
            </a:prstGeom>
            <a:noFill/>
            <a:ln w="5715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2" name="Picture 5" descr="C:\Users\cedric.seigneuret\AppData\Local\Microsoft\Windows\Temporary Internet Files\Content.IE5\FFWUN06S\check-mark-27820_640[1].png"/>
            <p:cNvPicPr preferRelativeResize="0"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1428" y="4617963"/>
              <a:ext cx="504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1553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873" y="2904654"/>
            <a:ext cx="1962030" cy="2774929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333399"/>
          </a:solidFill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lnSpc>
                <a:spcPct val="120000"/>
              </a:lnSpc>
              <a:spcAft>
                <a:spcPct val="0"/>
              </a:spcAft>
            </a:pPr>
            <a:r>
              <a:rPr lang="fr-FR" altLang="fr-FR" sz="36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Service : plan </a:t>
            </a:r>
            <a:r>
              <a:rPr lang="fr-FR" altLang="fr-FR" sz="36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territoire</a:t>
            </a: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à coins arrondis 6"/>
          <p:cNvSpPr/>
          <p:nvPr/>
        </p:nvSpPr>
        <p:spPr>
          <a:xfrm>
            <a:off x="2483768" y="1196752"/>
            <a:ext cx="5976664" cy="921829"/>
          </a:xfrm>
          <a:prstGeom prst="wedgeRoundRectCallout">
            <a:avLst>
              <a:gd name="adj1" fmla="val -66367"/>
              <a:gd name="adj2" fmla="val 2664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Nous réalisons </a:t>
            </a:r>
            <a:r>
              <a:rPr lang="fr-FR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</a:t>
            </a:r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plan de votre </a:t>
            </a:r>
            <a:r>
              <a:rPr lang="fr-FR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territoire sur </a:t>
            </a:r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mesure</a:t>
            </a:r>
            <a:endParaRPr lang="fr-FR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8" y="921782"/>
            <a:ext cx="1731355" cy="173135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1477">
            <a:off x="5848782" y="3620812"/>
            <a:ext cx="3141849" cy="2221464"/>
          </a:xfrm>
          <a:prstGeom prst="rect">
            <a:avLst/>
          </a:prstGeom>
        </p:spPr>
      </p:pic>
      <p:sp>
        <p:nvSpPr>
          <p:cNvPr id="17" name="Rectangle à coins arrondis 16"/>
          <p:cNvSpPr/>
          <p:nvPr/>
        </p:nvSpPr>
        <p:spPr>
          <a:xfrm>
            <a:off x="539552" y="4437112"/>
            <a:ext cx="2890019" cy="849821"/>
          </a:xfrm>
          <a:prstGeom prst="wedgeRoundRectCallout">
            <a:avLst>
              <a:gd name="adj1" fmla="val -9553"/>
              <a:gd name="adj2" fmla="val 7954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Quels sont les tarifs ?</a:t>
            </a:r>
            <a:endParaRPr lang="fr-FR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9" name="Groupe 18"/>
          <p:cNvGrpSpPr/>
          <p:nvPr/>
        </p:nvGrpSpPr>
        <p:grpSpPr>
          <a:xfrm>
            <a:off x="179624" y="5631929"/>
            <a:ext cx="545928" cy="504000"/>
            <a:chOff x="7131428" y="4617963"/>
            <a:chExt cx="504000" cy="504000"/>
          </a:xfrm>
        </p:grpSpPr>
        <p:sp>
          <p:nvSpPr>
            <p:cNvPr id="20" name="Rectangle à coins arrondis 19"/>
            <p:cNvSpPr/>
            <p:nvPr/>
          </p:nvSpPr>
          <p:spPr>
            <a:xfrm>
              <a:off x="7167428" y="4653963"/>
              <a:ext cx="432000" cy="432000"/>
            </a:xfrm>
            <a:prstGeom prst="roundRect">
              <a:avLst/>
            </a:prstGeom>
            <a:noFill/>
            <a:ln w="5715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1" name="Picture 5" descr="C:\Users\cedric.seigneuret\AppData\Local\Microsoft\Windows\Temporary Internet Files\Content.IE5\FFWUN06S\check-mark-27820_640[1].png"/>
            <p:cNvPicPr preferRelativeResize="0"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1428" y="4617963"/>
              <a:ext cx="504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2758">
            <a:off x="3704920" y="4521364"/>
            <a:ext cx="5034351" cy="322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ZoneTexte 21"/>
          <p:cNvSpPr txBox="1"/>
          <p:nvPr/>
        </p:nvSpPr>
        <p:spPr>
          <a:xfrm>
            <a:off x="683624" y="5622319"/>
            <a:ext cx="82808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1000 € à 2000 € par </a:t>
            </a:r>
            <a:r>
              <a:rPr lang="fr-FR" sz="28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commune</a:t>
            </a:r>
          </a:p>
          <a:p>
            <a:pPr algn="just"/>
            <a:r>
              <a:rPr lang="fr-FR" sz="28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fr-FR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pour une numérisation complète.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950212" y="2348880"/>
            <a:ext cx="72920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Depuis 2006, Géo Vendée a réalisé le plan de + 20 communes ou groupement de communes.</a:t>
            </a:r>
          </a:p>
          <a:p>
            <a:pPr algn="just"/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Soit + de 200 cartes thématiques.</a:t>
            </a:r>
            <a:endParaRPr lang="fr-FR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3" name="Groupe 22"/>
          <p:cNvGrpSpPr/>
          <p:nvPr/>
        </p:nvGrpSpPr>
        <p:grpSpPr>
          <a:xfrm>
            <a:off x="365499" y="2426178"/>
            <a:ext cx="504000" cy="504000"/>
            <a:chOff x="7131428" y="4617963"/>
            <a:chExt cx="504000" cy="504000"/>
          </a:xfrm>
        </p:grpSpPr>
        <p:sp>
          <p:nvSpPr>
            <p:cNvPr id="24" name="Rectangle à coins arrondis 23"/>
            <p:cNvSpPr/>
            <p:nvPr/>
          </p:nvSpPr>
          <p:spPr>
            <a:xfrm>
              <a:off x="7167428" y="4653963"/>
              <a:ext cx="432000" cy="432000"/>
            </a:xfrm>
            <a:prstGeom prst="roundRect">
              <a:avLst/>
            </a:prstGeom>
            <a:noFill/>
            <a:ln w="5715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5" name="Picture 5" descr="C:\Users\cedric.seigneuret\AppData\Local\Microsoft\Windows\Temporary Internet Files\Content.IE5\FFWUN06S\check-mark-27820_640[1].png"/>
            <p:cNvPicPr preferRelativeResize="0"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1428" y="4617963"/>
              <a:ext cx="504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3596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333399"/>
          </a:solidFill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lnSpc>
                <a:spcPct val="120000"/>
              </a:lnSpc>
              <a:spcAft>
                <a:spcPct val="0"/>
              </a:spcAft>
            </a:pPr>
            <a:r>
              <a:rPr lang="fr-FR" altLang="fr-FR" sz="36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Service : plan de territoire</a:t>
            </a: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16349"/>
            <a:ext cx="7956376" cy="564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594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333399"/>
          </a:solidFill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lnSpc>
                <a:spcPct val="120000"/>
              </a:lnSpc>
              <a:spcAft>
                <a:spcPct val="0"/>
              </a:spcAft>
            </a:pPr>
            <a:r>
              <a:rPr lang="fr-FR" altLang="fr-FR" sz="36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Service : plan de territoire</a:t>
            </a: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70" y="5511029"/>
            <a:ext cx="912143" cy="912143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0" t="10001" r="7590" b="1428"/>
          <a:stretch>
            <a:fillRect/>
          </a:stretch>
        </p:blipFill>
        <p:spPr bwMode="auto">
          <a:xfrm>
            <a:off x="611560" y="1187971"/>
            <a:ext cx="8020234" cy="565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917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333399"/>
          </a:solidFill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lnSpc>
                <a:spcPct val="120000"/>
              </a:lnSpc>
              <a:spcAft>
                <a:spcPct val="0"/>
              </a:spcAft>
            </a:pPr>
            <a:r>
              <a:rPr lang="fr-FR" altLang="fr-FR" sz="36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Service : </a:t>
            </a:r>
            <a:r>
              <a:rPr lang="fr-FR" altLang="fr-FR" sz="3600" b="1" spc="100" dirty="0" err="1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scannérisation</a:t>
            </a:r>
            <a:r>
              <a:rPr lang="fr-FR" altLang="fr-FR" sz="36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 plans papier</a:t>
            </a:r>
            <a:endParaRPr lang="fr-FR" altLang="fr-FR" sz="3600" b="1" spc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136" y="2175145"/>
            <a:ext cx="3725863" cy="3861120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955">
            <a:off x="3329060" y="2437256"/>
            <a:ext cx="4572001" cy="2607266"/>
          </a:xfrm>
          <a:prstGeom prst="rect">
            <a:avLst/>
          </a:prstGeom>
        </p:spPr>
      </p:pic>
      <p:sp>
        <p:nvSpPr>
          <p:cNvPr id="7" name="Rectangle à coins arrondis 6"/>
          <p:cNvSpPr/>
          <p:nvPr/>
        </p:nvSpPr>
        <p:spPr>
          <a:xfrm>
            <a:off x="611560" y="4391441"/>
            <a:ext cx="4742302" cy="849821"/>
          </a:xfrm>
          <a:prstGeom prst="wedgeRoundRectCallout">
            <a:avLst>
              <a:gd name="adj1" fmla="val -13776"/>
              <a:gd name="adj2" fmla="val 7453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Quels sont les tarifs ?</a:t>
            </a:r>
            <a:endParaRPr lang="fr-FR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75290" y="5407431"/>
            <a:ext cx="82808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Pour 10 plans :</a:t>
            </a:r>
          </a:p>
          <a:p>
            <a:pPr algn="just"/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Partenaire </a:t>
            </a:r>
            <a:r>
              <a:rPr lang="fr-FR" sz="28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sous convention 38 €</a:t>
            </a:r>
          </a:p>
          <a:p>
            <a:pPr algn="just"/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Partenaire </a:t>
            </a:r>
            <a:r>
              <a:rPr lang="fr-FR" sz="28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hors convention 42 €</a:t>
            </a:r>
            <a:endParaRPr lang="fr-FR" sz="28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1" name="Groupe 10"/>
          <p:cNvGrpSpPr/>
          <p:nvPr/>
        </p:nvGrpSpPr>
        <p:grpSpPr>
          <a:xfrm>
            <a:off x="171290" y="5417041"/>
            <a:ext cx="545928" cy="504000"/>
            <a:chOff x="7131428" y="4617963"/>
            <a:chExt cx="504000" cy="504000"/>
          </a:xfrm>
        </p:grpSpPr>
        <p:sp>
          <p:nvSpPr>
            <p:cNvPr id="12" name="Rectangle à coins arrondis 11"/>
            <p:cNvSpPr/>
            <p:nvPr/>
          </p:nvSpPr>
          <p:spPr>
            <a:xfrm>
              <a:off x="7167428" y="4653963"/>
              <a:ext cx="432000" cy="432000"/>
            </a:xfrm>
            <a:prstGeom prst="roundRect">
              <a:avLst/>
            </a:prstGeom>
            <a:noFill/>
            <a:ln w="5715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" name="Picture 5" descr="C:\Users\cedric.seigneuret\AppData\Local\Microsoft\Windows\Temporary Internet Files\Content.IE5\FFWUN06S\check-mark-27820_640[1].png"/>
            <p:cNvPicPr preferRelativeResize="0"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1428" y="4617963"/>
              <a:ext cx="504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Image 1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049183"/>
            <a:ext cx="2870237" cy="1144870"/>
          </a:xfrm>
          <a:prstGeom prst="rect">
            <a:avLst/>
          </a:prstGeom>
        </p:spPr>
      </p:pic>
      <p:sp>
        <p:nvSpPr>
          <p:cNvPr id="16" name="Rectangle à coins arrondis 15"/>
          <p:cNvSpPr/>
          <p:nvPr/>
        </p:nvSpPr>
        <p:spPr>
          <a:xfrm>
            <a:off x="2483768" y="1196752"/>
            <a:ext cx="5904656" cy="921829"/>
          </a:xfrm>
          <a:prstGeom prst="wedgeRoundRectCallout">
            <a:avLst>
              <a:gd name="adj1" fmla="val -66367"/>
              <a:gd name="adj2" fmla="val 2664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lnSpc>
                <a:spcPct val="120000"/>
              </a:lnSpc>
              <a:spcAft>
                <a:spcPct val="0"/>
              </a:spcAft>
            </a:pPr>
            <a:r>
              <a:rPr lang="fr-FR" altLang="fr-FR" sz="28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Nous scannons vos plans Grand Format</a:t>
            </a:r>
            <a:endParaRPr lang="fr-FR" altLang="fr-FR" sz="2800" b="1" spc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8" y="921782"/>
            <a:ext cx="1731355" cy="1731355"/>
          </a:xfrm>
          <a:prstGeom prst="rect">
            <a:avLst/>
          </a:prstGeom>
        </p:spPr>
      </p:pic>
      <p:sp>
        <p:nvSpPr>
          <p:cNvPr id="21" name="ZoneTexte 20"/>
          <p:cNvSpPr txBox="1"/>
          <p:nvPr/>
        </p:nvSpPr>
        <p:spPr>
          <a:xfrm>
            <a:off x="950212" y="2348880"/>
            <a:ext cx="72920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Depuis 2006, Géo Vendée a scanné + de 1800 plans de </a:t>
            </a:r>
            <a:r>
              <a:rPr lang="fr-FR" sz="2800" b="1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récollement</a:t>
            </a:r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fr-FR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2" name="Groupe 21"/>
          <p:cNvGrpSpPr/>
          <p:nvPr/>
        </p:nvGrpSpPr>
        <p:grpSpPr>
          <a:xfrm>
            <a:off x="365499" y="2426178"/>
            <a:ext cx="504000" cy="504000"/>
            <a:chOff x="7131428" y="4617963"/>
            <a:chExt cx="504000" cy="504000"/>
          </a:xfrm>
        </p:grpSpPr>
        <p:sp>
          <p:nvSpPr>
            <p:cNvPr id="23" name="Rectangle à coins arrondis 22"/>
            <p:cNvSpPr/>
            <p:nvPr/>
          </p:nvSpPr>
          <p:spPr>
            <a:xfrm>
              <a:off x="7167428" y="4653963"/>
              <a:ext cx="432000" cy="432000"/>
            </a:xfrm>
            <a:prstGeom prst="roundRect">
              <a:avLst/>
            </a:prstGeom>
            <a:noFill/>
            <a:ln w="5715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4" name="Picture 5" descr="C:\Users\cedric.seigneuret\AppData\Local\Microsoft\Windows\Temporary Internet Files\Content.IE5\FFWUN06S\check-mark-27820_640[1].png"/>
            <p:cNvPicPr preferRelativeResize="0"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1428" y="4617963"/>
              <a:ext cx="504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4176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333399"/>
          </a:solidFill>
          <a:ln>
            <a:noFill/>
          </a:ln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lnSpc>
                <a:spcPct val="120000"/>
              </a:lnSpc>
              <a:spcAft>
                <a:spcPct val="0"/>
              </a:spcAft>
            </a:pPr>
            <a:r>
              <a:rPr lang="fr-FR" altLang="fr-FR" sz="36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Service :  impression</a:t>
            </a:r>
          </a:p>
          <a:p>
            <a:pPr algn="l" eaLnBrk="0" fontAlgn="base" hangingPunct="0">
              <a:lnSpc>
                <a:spcPct val="120000"/>
              </a:lnSpc>
              <a:spcAft>
                <a:spcPct val="0"/>
              </a:spcAft>
            </a:pPr>
            <a:r>
              <a:rPr lang="fr-FR" altLang="fr-FR" sz="36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Grand Format</a:t>
            </a:r>
            <a:endParaRPr lang="fr-FR" altLang="fr-FR" sz="3600" b="1" spc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8" y="921782"/>
            <a:ext cx="1731355" cy="173135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950212" y="2348880"/>
            <a:ext cx="707817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Depuis 2006, Géo Vendée est équipé d’une imprimante pour  plans Grand format 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(84 cm de largeur max) </a:t>
            </a:r>
            <a:r>
              <a:rPr lang="fr-FR" sz="2800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 a imprimé + de 550 plans.</a:t>
            </a:r>
          </a:p>
          <a:p>
            <a:pPr algn="just"/>
            <a:endParaRPr lang="fr-FR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9" y="3933056"/>
            <a:ext cx="3528392" cy="2223375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675290" y="5407431"/>
            <a:ext cx="84687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Tarifs au mètre linéaire:</a:t>
            </a:r>
          </a:p>
          <a:p>
            <a:pPr algn="just"/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Partenaire </a:t>
            </a:r>
            <a:r>
              <a:rPr lang="fr-FR" sz="28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sous convention </a:t>
            </a:r>
            <a:r>
              <a:rPr lang="fr-FR" sz="28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fr-FR" sz="28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12 à 15 €</a:t>
            </a:r>
          </a:p>
          <a:p>
            <a:pPr algn="just"/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Partenaire </a:t>
            </a:r>
            <a:r>
              <a:rPr lang="fr-FR" sz="2800" b="1" dirty="0" smtClean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hors convention de 15 à 20 €</a:t>
            </a:r>
            <a:endParaRPr lang="fr-FR" sz="2800" b="1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8" name="Groupe 17"/>
          <p:cNvGrpSpPr/>
          <p:nvPr/>
        </p:nvGrpSpPr>
        <p:grpSpPr>
          <a:xfrm>
            <a:off x="171290" y="5417041"/>
            <a:ext cx="545928" cy="504000"/>
            <a:chOff x="7131428" y="4617963"/>
            <a:chExt cx="504000" cy="504000"/>
          </a:xfrm>
        </p:grpSpPr>
        <p:sp>
          <p:nvSpPr>
            <p:cNvPr id="19" name="Rectangle à coins arrondis 18"/>
            <p:cNvSpPr/>
            <p:nvPr/>
          </p:nvSpPr>
          <p:spPr>
            <a:xfrm>
              <a:off x="7167428" y="4653963"/>
              <a:ext cx="432000" cy="432000"/>
            </a:xfrm>
            <a:prstGeom prst="roundRect">
              <a:avLst/>
            </a:prstGeom>
            <a:noFill/>
            <a:ln w="5715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0" name="Picture 5" descr="C:\Users\cedric.seigneuret\AppData\Local\Microsoft\Windows\Temporary Internet Files\Content.IE5\FFWUN06S\check-mark-27820_640[1].png"/>
            <p:cNvPicPr preferRelativeResize="0"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1428" y="4617963"/>
              <a:ext cx="504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Rectangle à coins arrondis 12"/>
          <p:cNvSpPr/>
          <p:nvPr/>
        </p:nvSpPr>
        <p:spPr>
          <a:xfrm>
            <a:off x="611560" y="4391441"/>
            <a:ext cx="4742302" cy="849821"/>
          </a:xfrm>
          <a:prstGeom prst="wedgeRoundRectCallout">
            <a:avLst>
              <a:gd name="adj1" fmla="val -13776"/>
              <a:gd name="adj2" fmla="val 7453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Quels sont les tarifs ?</a:t>
            </a:r>
            <a:endParaRPr lang="fr-FR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Rectangle à coins arrondis 13"/>
          <p:cNvSpPr/>
          <p:nvPr/>
        </p:nvSpPr>
        <p:spPr>
          <a:xfrm>
            <a:off x="2483768" y="1196752"/>
            <a:ext cx="5904656" cy="921829"/>
          </a:xfrm>
          <a:prstGeom prst="wedgeRoundRectCallout">
            <a:avLst>
              <a:gd name="adj1" fmla="val -66367"/>
              <a:gd name="adj2" fmla="val 2664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lnSpc>
                <a:spcPct val="120000"/>
              </a:lnSpc>
              <a:spcAft>
                <a:spcPct val="0"/>
              </a:spcAft>
            </a:pPr>
            <a:r>
              <a:rPr lang="fr-FR" altLang="fr-FR" sz="28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Nous imprimons vos plans Grand Format</a:t>
            </a:r>
            <a:endParaRPr lang="fr-FR" altLang="fr-FR" sz="2800" b="1" spc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365499" y="2426178"/>
            <a:ext cx="504000" cy="504000"/>
            <a:chOff x="7131428" y="4617963"/>
            <a:chExt cx="504000" cy="504000"/>
          </a:xfrm>
        </p:grpSpPr>
        <p:sp>
          <p:nvSpPr>
            <p:cNvPr id="21" name="Rectangle à coins arrondis 20"/>
            <p:cNvSpPr/>
            <p:nvPr/>
          </p:nvSpPr>
          <p:spPr>
            <a:xfrm>
              <a:off x="7167428" y="4653963"/>
              <a:ext cx="432000" cy="432000"/>
            </a:xfrm>
            <a:prstGeom prst="roundRect">
              <a:avLst/>
            </a:prstGeom>
            <a:noFill/>
            <a:ln w="5715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2" name="Picture 5" descr="C:\Users\cedric.seigneuret\AppData\Local\Microsoft\Windows\Temporary Internet Files\Content.IE5\FFWUN06S\check-mark-27820_640[1].png"/>
            <p:cNvPicPr preferRelativeResize="0"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1428" y="4617963"/>
              <a:ext cx="504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29406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4B4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Animer et promouvoir</a:t>
            </a: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Graphique 10"/>
          <p:cNvGraphicFramePr/>
          <p:nvPr>
            <p:extLst>
              <p:ext uri="{D42A27DB-BD31-4B8C-83A1-F6EECF244321}">
                <p14:modId xmlns:p14="http://schemas.microsoft.com/office/powerpoint/2010/main" val="1494367523"/>
              </p:ext>
            </p:extLst>
          </p:nvPr>
        </p:nvGraphicFramePr>
        <p:xfrm>
          <a:off x="0" y="1573006"/>
          <a:ext cx="8820472" cy="5284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2820" y="969186"/>
            <a:ext cx="1667725" cy="1667725"/>
          </a:xfrm>
          <a:prstGeom prst="rect">
            <a:avLst/>
          </a:prstGeom>
        </p:spPr>
      </p:pic>
      <p:sp>
        <p:nvSpPr>
          <p:cNvPr id="9" name="Rectangle à coins arrondis 8"/>
          <p:cNvSpPr/>
          <p:nvPr/>
        </p:nvSpPr>
        <p:spPr>
          <a:xfrm>
            <a:off x="17909" y="946195"/>
            <a:ext cx="7242841" cy="855365"/>
          </a:xfrm>
          <a:prstGeom prst="wedgeRoundRectCallout">
            <a:avLst>
              <a:gd name="adj1" fmla="val 52105"/>
              <a:gd name="adj2" fmla="val 2622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Géo Vendée pilote de nombreuses thématiques avec les collectivités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3995936" y="2330727"/>
            <a:ext cx="5209571" cy="502702"/>
            <a:chOff x="3848146" y="2276872"/>
            <a:chExt cx="5209571" cy="502702"/>
          </a:xfrm>
        </p:grpSpPr>
        <p:sp>
          <p:nvSpPr>
            <p:cNvPr id="2" name="ZoneTexte 1"/>
            <p:cNvSpPr txBox="1"/>
            <p:nvPr/>
          </p:nvSpPr>
          <p:spPr>
            <a:xfrm>
              <a:off x="4644008" y="2276872"/>
              <a:ext cx="4413709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fr-FR" sz="2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Adresse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3848146" y="2364811"/>
              <a:ext cx="651846" cy="288032"/>
            </a:xfrm>
            <a:prstGeom prst="rect">
              <a:avLst/>
            </a:prstGeom>
            <a:solidFill>
              <a:srgbClr val="9966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3995936" y="2782084"/>
            <a:ext cx="5209571" cy="502702"/>
            <a:chOff x="3848146" y="2276872"/>
            <a:chExt cx="5209571" cy="502702"/>
          </a:xfrm>
        </p:grpSpPr>
        <p:sp>
          <p:nvSpPr>
            <p:cNvPr id="18" name="ZoneTexte 17"/>
            <p:cNvSpPr txBox="1"/>
            <p:nvPr/>
          </p:nvSpPr>
          <p:spPr>
            <a:xfrm>
              <a:off x="4644008" y="2276872"/>
              <a:ext cx="4413709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fr-FR" sz="2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Littoral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3848146" y="2364811"/>
              <a:ext cx="651846" cy="28803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0" name="Groupe 19"/>
          <p:cNvGrpSpPr/>
          <p:nvPr/>
        </p:nvGrpSpPr>
        <p:grpSpPr>
          <a:xfrm>
            <a:off x="3995936" y="3233441"/>
            <a:ext cx="5209571" cy="502702"/>
            <a:chOff x="3848146" y="2276872"/>
            <a:chExt cx="5209571" cy="502702"/>
          </a:xfrm>
        </p:grpSpPr>
        <p:sp>
          <p:nvSpPr>
            <p:cNvPr id="21" name="ZoneTexte 20"/>
            <p:cNvSpPr txBox="1"/>
            <p:nvPr/>
          </p:nvSpPr>
          <p:spPr>
            <a:xfrm>
              <a:off x="4644008" y="2276872"/>
              <a:ext cx="4413709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fr-FR" sz="2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Lieu public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848146" y="2364811"/>
              <a:ext cx="651846" cy="288032"/>
            </a:xfrm>
            <a:prstGeom prst="rect">
              <a:avLst/>
            </a:prstGeom>
            <a:solidFill>
              <a:srgbClr val="2787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3" name="Groupe 22"/>
          <p:cNvGrpSpPr/>
          <p:nvPr/>
        </p:nvGrpSpPr>
        <p:grpSpPr>
          <a:xfrm>
            <a:off x="3995936" y="3684798"/>
            <a:ext cx="5209571" cy="502702"/>
            <a:chOff x="3848146" y="2276872"/>
            <a:chExt cx="5209571" cy="502702"/>
          </a:xfrm>
        </p:grpSpPr>
        <p:sp>
          <p:nvSpPr>
            <p:cNvPr id="24" name="ZoneTexte 23"/>
            <p:cNvSpPr txBox="1"/>
            <p:nvPr/>
          </p:nvSpPr>
          <p:spPr>
            <a:xfrm>
              <a:off x="4644008" y="2276872"/>
              <a:ext cx="4413709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fr-FR" sz="2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Directive INSPIRE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848146" y="2364811"/>
              <a:ext cx="651846" cy="288032"/>
            </a:xfrm>
            <a:prstGeom prst="rect">
              <a:avLst/>
            </a:prstGeom>
            <a:solidFill>
              <a:srgbClr val="E46C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6" name="Groupe 25"/>
          <p:cNvGrpSpPr/>
          <p:nvPr/>
        </p:nvGrpSpPr>
        <p:grpSpPr>
          <a:xfrm>
            <a:off x="3995936" y="4136155"/>
            <a:ext cx="5209571" cy="502702"/>
            <a:chOff x="3848146" y="2276872"/>
            <a:chExt cx="5209571" cy="502702"/>
          </a:xfrm>
        </p:grpSpPr>
        <p:sp>
          <p:nvSpPr>
            <p:cNvPr id="27" name="ZoneTexte 26"/>
            <p:cNvSpPr txBox="1"/>
            <p:nvPr/>
          </p:nvSpPr>
          <p:spPr>
            <a:xfrm>
              <a:off x="4644008" y="2276872"/>
              <a:ext cx="4413709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fr-FR" sz="2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Mobilité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848146" y="2364811"/>
              <a:ext cx="651846" cy="288032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/>
          <p:cNvGrpSpPr/>
          <p:nvPr/>
        </p:nvGrpSpPr>
        <p:grpSpPr>
          <a:xfrm>
            <a:off x="3995936" y="4587512"/>
            <a:ext cx="5209571" cy="453266"/>
            <a:chOff x="3848146" y="2276872"/>
            <a:chExt cx="5209571" cy="453266"/>
          </a:xfrm>
        </p:grpSpPr>
        <p:sp>
          <p:nvSpPr>
            <p:cNvPr id="30" name="ZoneTexte 29"/>
            <p:cNvSpPr txBox="1"/>
            <p:nvPr/>
          </p:nvSpPr>
          <p:spPr>
            <a:xfrm>
              <a:off x="4644008" y="2276872"/>
              <a:ext cx="4413709" cy="453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fr-FR" sz="2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Eau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848146" y="2364811"/>
              <a:ext cx="651846" cy="288032"/>
            </a:xfrm>
            <a:prstGeom prst="rect">
              <a:avLst/>
            </a:prstGeom>
            <a:solidFill>
              <a:srgbClr val="FF33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2" name="Groupe 31"/>
          <p:cNvGrpSpPr/>
          <p:nvPr/>
        </p:nvGrpSpPr>
        <p:grpSpPr>
          <a:xfrm>
            <a:off x="3995936" y="5038869"/>
            <a:ext cx="5209571" cy="502702"/>
            <a:chOff x="3848146" y="2276872"/>
            <a:chExt cx="5209571" cy="502702"/>
          </a:xfrm>
        </p:grpSpPr>
        <p:sp>
          <p:nvSpPr>
            <p:cNvPr id="33" name="ZoneTexte 32"/>
            <p:cNvSpPr txBox="1"/>
            <p:nvPr/>
          </p:nvSpPr>
          <p:spPr>
            <a:xfrm>
              <a:off x="4644008" y="2276872"/>
              <a:ext cx="4413709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fr-FR" sz="2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Urbanisme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3848146" y="2364811"/>
              <a:ext cx="651846" cy="2880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5" name="Groupe 34"/>
          <p:cNvGrpSpPr/>
          <p:nvPr/>
        </p:nvGrpSpPr>
        <p:grpSpPr>
          <a:xfrm>
            <a:off x="3995936" y="5490226"/>
            <a:ext cx="5209571" cy="502702"/>
            <a:chOff x="3848146" y="2276872"/>
            <a:chExt cx="5209571" cy="502702"/>
          </a:xfrm>
        </p:grpSpPr>
        <p:sp>
          <p:nvSpPr>
            <p:cNvPr id="36" name="ZoneTexte 35"/>
            <p:cNvSpPr txBox="1"/>
            <p:nvPr/>
          </p:nvSpPr>
          <p:spPr>
            <a:xfrm>
              <a:off x="4644008" y="2276872"/>
              <a:ext cx="4413709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fr-FR" sz="2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Zones d’activités économiques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3848146" y="2364811"/>
              <a:ext cx="651846" cy="288032"/>
            </a:xfrm>
            <a:prstGeom prst="rect">
              <a:avLst/>
            </a:prstGeom>
            <a:solidFill>
              <a:srgbClr val="00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8" name="Groupe 37"/>
          <p:cNvGrpSpPr/>
          <p:nvPr/>
        </p:nvGrpSpPr>
        <p:grpSpPr>
          <a:xfrm>
            <a:off x="3995936" y="5941583"/>
            <a:ext cx="5209571" cy="502702"/>
            <a:chOff x="3848146" y="2276872"/>
            <a:chExt cx="5209571" cy="502702"/>
          </a:xfrm>
        </p:grpSpPr>
        <p:sp>
          <p:nvSpPr>
            <p:cNvPr id="39" name="ZoneTexte 38"/>
            <p:cNvSpPr txBox="1"/>
            <p:nvPr/>
          </p:nvSpPr>
          <p:spPr>
            <a:xfrm>
              <a:off x="4644008" y="2276872"/>
              <a:ext cx="4413709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fr-FR" sz="2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Référentiel à très Grande Echelle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848146" y="2364811"/>
              <a:ext cx="651846" cy="288032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1" name="Groupe 40"/>
          <p:cNvGrpSpPr/>
          <p:nvPr/>
        </p:nvGrpSpPr>
        <p:grpSpPr>
          <a:xfrm>
            <a:off x="3995936" y="6392940"/>
            <a:ext cx="5209571" cy="453266"/>
            <a:chOff x="3848146" y="2276872"/>
            <a:chExt cx="5209571" cy="453266"/>
          </a:xfrm>
        </p:grpSpPr>
        <p:sp>
          <p:nvSpPr>
            <p:cNvPr id="42" name="ZoneTexte 41"/>
            <p:cNvSpPr txBox="1"/>
            <p:nvPr/>
          </p:nvSpPr>
          <p:spPr>
            <a:xfrm>
              <a:off x="4644008" y="2276872"/>
              <a:ext cx="4413709" cy="453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fr-FR" sz="2000" dirty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Animations diverses</a:t>
              </a: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848146" y="2364811"/>
              <a:ext cx="651846" cy="2880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4" name="Groupe 43"/>
          <p:cNvGrpSpPr/>
          <p:nvPr/>
        </p:nvGrpSpPr>
        <p:grpSpPr>
          <a:xfrm>
            <a:off x="3995936" y="1879370"/>
            <a:ext cx="5209571" cy="502702"/>
            <a:chOff x="3848146" y="2276872"/>
            <a:chExt cx="5209571" cy="502702"/>
          </a:xfrm>
        </p:grpSpPr>
        <p:sp>
          <p:nvSpPr>
            <p:cNvPr id="45" name="ZoneTexte 44"/>
            <p:cNvSpPr txBox="1"/>
            <p:nvPr/>
          </p:nvSpPr>
          <p:spPr>
            <a:xfrm>
              <a:off x="4644008" y="2276872"/>
              <a:ext cx="4413709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3200"/>
                </a:lnSpc>
              </a:pPr>
              <a:r>
                <a:rPr lang="fr-FR" sz="2000" dirty="0" smtClean="0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Occupation du sol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3848146" y="2364811"/>
              <a:ext cx="651846" cy="288032"/>
            </a:xfrm>
            <a:prstGeom prst="rect">
              <a:avLst/>
            </a:prstGeom>
            <a:solidFill>
              <a:srgbClr val="66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73317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 uiExpand="1">
        <p:bldSub>
          <a:bldChart bld="category"/>
        </p:bldSub>
      </p:bldGraphic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4B4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spc="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Former aux systèmes d’information géographiques</a:t>
            </a: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282794"/>
            <a:ext cx="3096344" cy="2240158"/>
          </a:xfrm>
          <a:prstGeom prst="rect">
            <a:avLst/>
          </a:prstGeom>
        </p:spPr>
      </p:pic>
      <p:sp>
        <p:nvSpPr>
          <p:cNvPr id="24" name="Rectangle à coins arrondis 23"/>
          <p:cNvSpPr/>
          <p:nvPr/>
        </p:nvSpPr>
        <p:spPr>
          <a:xfrm>
            <a:off x="96032" y="1196752"/>
            <a:ext cx="3115228" cy="1512168"/>
          </a:xfrm>
          <a:prstGeom prst="wedgeRoundRectCallout">
            <a:avLst>
              <a:gd name="adj1" fmla="val 54284"/>
              <a:gd name="adj2" fmla="val 2574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Élus et utilisateurs</a:t>
            </a:r>
          </a:p>
          <a:p>
            <a:pPr algn="ctr"/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du SIG</a:t>
            </a:r>
            <a:endParaRPr lang="fr-FR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Rectangle à coins arrondis 25"/>
          <p:cNvSpPr/>
          <p:nvPr/>
        </p:nvSpPr>
        <p:spPr>
          <a:xfrm>
            <a:off x="6378104" y="3717032"/>
            <a:ext cx="2586383" cy="836823"/>
          </a:xfrm>
          <a:prstGeom prst="wedgeRoundRectCallout">
            <a:avLst>
              <a:gd name="adj1" fmla="val -54455"/>
              <a:gd name="adj2" fmla="val -1704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Prodige et INSPIRE</a:t>
            </a:r>
            <a:endParaRPr lang="fr-FR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Rectangle à coins arrondis 26"/>
          <p:cNvSpPr/>
          <p:nvPr/>
        </p:nvSpPr>
        <p:spPr>
          <a:xfrm>
            <a:off x="6378104" y="5301208"/>
            <a:ext cx="2520279" cy="864096"/>
          </a:xfrm>
          <a:prstGeom prst="wedgeRoundRectCallout">
            <a:avLst>
              <a:gd name="adj1" fmla="val -61630"/>
              <a:gd name="adj2" fmla="val -5005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Logiciels SIG</a:t>
            </a:r>
            <a:endParaRPr lang="fr-FR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" name="Rectangle à coins arrondis 27"/>
          <p:cNvSpPr/>
          <p:nvPr/>
        </p:nvSpPr>
        <p:spPr>
          <a:xfrm>
            <a:off x="251520" y="3429000"/>
            <a:ext cx="2520279" cy="864096"/>
          </a:xfrm>
          <a:prstGeom prst="wedgeRoundRectCallout">
            <a:avLst>
              <a:gd name="adj1" fmla="val 65022"/>
              <a:gd name="adj2" fmla="val -12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Bases de données</a:t>
            </a:r>
            <a:endParaRPr lang="fr-FR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Rectangle à coins arrondis 28"/>
          <p:cNvSpPr/>
          <p:nvPr/>
        </p:nvSpPr>
        <p:spPr>
          <a:xfrm>
            <a:off x="134445" y="4725144"/>
            <a:ext cx="2843721" cy="864096"/>
          </a:xfrm>
          <a:prstGeom prst="wedgeRoundRectCallout">
            <a:avLst>
              <a:gd name="adj1" fmla="val 59205"/>
              <a:gd name="adj2" fmla="val -40906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 bases</a:t>
            </a:r>
          </a:p>
          <a:p>
            <a:pPr algn="ctr"/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du SIG</a:t>
            </a:r>
            <a:endParaRPr lang="fr-FR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0" name="Rectangle à coins arrondis 29"/>
          <p:cNvSpPr/>
          <p:nvPr/>
        </p:nvSpPr>
        <p:spPr>
          <a:xfrm>
            <a:off x="3491881" y="1390157"/>
            <a:ext cx="5472606" cy="1400049"/>
          </a:xfrm>
          <a:prstGeom prst="wedgeRoundRectCallout">
            <a:avLst>
              <a:gd name="adj1" fmla="val -32379"/>
              <a:gd name="adj2" fmla="val 17564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2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Tarifs partenaires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sous convention = 120 €/jour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hors convention = 350 €/jour</a:t>
            </a:r>
            <a:endParaRPr lang="fr-FR" sz="2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Rectangle à coins arrondis 10"/>
          <p:cNvSpPr/>
          <p:nvPr/>
        </p:nvSpPr>
        <p:spPr>
          <a:xfrm>
            <a:off x="2858034" y="5733256"/>
            <a:ext cx="3240360" cy="864096"/>
          </a:xfrm>
          <a:prstGeom prst="wedgeRoundRectCallout">
            <a:avLst>
              <a:gd name="adj1" fmla="val 23194"/>
              <a:gd name="adj2" fmla="val -8135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Géo Vendée CONSULT</a:t>
            </a:r>
            <a:endParaRPr lang="fr-FR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72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11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4B4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Former aux systèmes d’information géographiques</a:t>
            </a:r>
            <a:endParaRPr lang="fr-FR" altLang="fr-FR" sz="3600" b="1" spc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520" y="2348880"/>
            <a:ext cx="1514897" cy="2252236"/>
          </a:xfrm>
          <a:prstGeom prst="rect">
            <a:avLst/>
          </a:prstGeom>
        </p:spPr>
      </p:pic>
      <p:sp>
        <p:nvSpPr>
          <p:cNvPr id="23" name="Rectangle à coins arrondis 22"/>
          <p:cNvSpPr/>
          <p:nvPr/>
        </p:nvSpPr>
        <p:spPr>
          <a:xfrm>
            <a:off x="2195735" y="1355465"/>
            <a:ext cx="3384376" cy="1512168"/>
          </a:xfrm>
          <a:prstGeom prst="wedgeRoundRectCallout">
            <a:avLst>
              <a:gd name="adj1" fmla="val -63761"/>
              <a:gd name="adj2" fmla="val 34291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 pour les étudiants vous faites quoi ?</a:t>
            </a:r>
            <a:endParaRPr lang="fr-FR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" name="Rectangle à coins arrondis 21"/>
          <p:cNvSpPr/>
          <p:nvPr/>
        </p:nvSpPr>
        <p:spPr>
          <a:xfrm>
            <a:off x="1979711" y="3284985"/>
            <a:ext cx="6106405" cy="3168352"/>
          </a:xfrm>
          <a:prstGeom prst="wedgeRoundRectCallout">
            <a:avLst>
              <a:gd name="adj1" fmla="val 38488"/>
              <a:gd name="adj2" fmla="val -62320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Géo Vendée forme les futurs professionnels et utilisateurs du SIG</a:t>
            </a:r>
          </a:p>
          <a:p>
            <a:pPr algn="ctr"/>
            <a:endParaRPr lang="fr-FR" sz="2800" b="1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fr-FR" sz="2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2015, nous avons assuré</a:t>
            </a:r>
          </a:p>
          <a:p>
            <a:pPr algn="ctr"/>
            <a:r>
              <a:rPr lang="fr-FR" sz="2400" b="1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plus de 250 heures de cours en </a:t>
            </a:r>
            <a:r>
              <a:rPr lang="fr-FR" sz="2400" b="1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milieu étudiant</a:t>
            </a:r>
            <a:endParaRPr lang="fr-FR" sz="24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8304" y="1916832"/>
            <a:ext cx="1731355" cy="1731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9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4B4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Temps d’échange</a:t>
            </a:r>
            <a:endParaRPr lang="fr-FR" altLang="fr-FR" sz="3600" b="1" spc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380" y="2454275"/>
            <a:ext cx="4373612" cy="4373612"/>
          </a:xfrm>
          <a:prstGeom prst="rect">
            <a:avLst/>
          </a:prstGeom>
        </p:spPr>
      </p:pic>
      <p:sp>
        <p:nvSpPr>
          <p:cNvPr id="10" name="Rectangle à coins arrondis 9"/>
          <p:cNvSpPr/>
          <p:nvPr/>
        </p:nvSpPr>
        <p:spPr>
          <a:xfrm>
            <a:off x="925512" y="1196752"/>
            <a:ext cx="8176071" cy="1512168"/>
          </a:xfrm>
          <a:prstGeom prst="wedgeRoundRectCallout">
            <a:avLst>
              <a:gd name="adj1" fmla="val -24173"/>
              <a:gd name="adj2" fmla="val 64307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Vous avez des questions ?</a:t>
            </a:r>
          </a:p>
          <a:p>
            <a:pPr algn="ctr"/>
            <a:r>
              <a:rPr lang="fr-FR" sz="40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parole est à vous</a:t>
            </a:r>
            <a:endParaRPr lang="fr-FR" sz="40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87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llipse 10"/>
          <p:cNvSpPr/>
          <p:nvPr/>
        </p:nvSpPr>
        <p:spPr bwMode="auto">
          <a:xfrm>
            <a:off x="107950" y="1179502"/>
            <a:ext cx="8909050" cy="5633874"/>
          </a:xfrm>
          <a:prstGeom prst="ellipse">
            <a:avLst/>
          </a:prstGeom>
          <a:solidFill>
            <a:schemeClr val="accent5">
              <a:lumMod val="40000"/>
              <a:lumOff val="60000"/>
              <a:alpha val="25000"/>
            </a:schemeClr>
          </a:solidFill>
          <a:ln w="508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grpSp>
        <p:nvGrpSpPr>
          <p:cNvPr id="27" name="Groupe 52"/>
          <p:cNvGrpSpPr>
            <a:grpSpLocks/>
          </p:cNvGrpSpPr>
          <p:nvPr/>
        </p:nvGrpSpPr>
        <p:grpSpPr bwMode="auto">
          <a:xfrm>
            <a:off x="1428750" y="1860551"/>
            <a:ext cx="6207125" cy="4348032"/>
            <a:chOff x="1000125" y="1000125"/>
            <a:chExt cx="7143750" cy="4632855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28" name="Ellipse 27"/>
            <p:cNvSpPr/>
            <p:nvPr/>
          </p:nvSpPr>
          <p:spPr>
            <a:xfrm>
              <a:off x="1000125" y="1000125"/>
              <a:ext cx="7143750" cy="4632855"/>
            </a:xfrm>
            <a:prstGeom prst="ellipse">
              <a:avLst/>
            </a:prstGeom>
            <a:grpFill/>
            <a:ln w="50800">
              <a:solidFill>
                <a:schemeClr val="tx2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fr-FR"/>
            </a:p>
          </p:txBody>
        </p:sp>
        <p:cxnSp>
          <p:nvCxnSpPr>
            <p:cNvPr id="29" name="Connecteur droit 28"/>
            <p:cNvCxnSpPr/>
            <p:nvPr/>
          </p:nvCxnSpPr>
          <p:spPr>
            <a:xfrm flipV="1">
              <a:off x="6025499" y="1432741"/>
              <a:ext cx="584456" cy="734481"/>
            </a:xfrm>
            <a:prstGeom prst="line">
              <a:avLst/>
            </a:prstGeom>
            <a:grpFill/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/>
            <p:cNvCxnSpPr>
              <a:stCxn id="34" idx="5"/>
              <a:endCxn id="28" idx="5"/>
            </p:cNvCxnSpPr>
            <p:nvPr/>
          </p:nvCxnSpPr>
          <p:spPr>
            <a:xfrm>
              <a:off x="6148402" y="4383384"/>
              <a:ext cx="949295" cy="571129"/>
            </a:xfrm>
            <a:prstGeom prst="line">
              <a:avLst/>
            </a:prstGeom>
            <a:grpFill/>
            <a:ln w="190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Ellipse 33"/>
          <p:cNvSpPr/>
          <p:nvPr/>
        </p:nvSpPr>
        <p:spPr bwMode="auto">
          <a:xfrm>
            <a:off x="2689133" y="2566306"/>
            <a:ext cx="3764144" cy="2893205"/>
          </a:xfrm>
          <a:prstGeom prst="ellipse">
            <a:avLst/>
          </a:prstGeom>
          <a:solidFill>
            <a:schemeClr val="accent5">
              <a:lumMod val="75000"/>
              <a:alpha val="25000"/>
            </a:schemeClr>
          </a:solidFill>
          <a:ln w="50800">
            <a:solidFill>
              <a:schemeClr val="tx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fr-FR"/>
              <a:t> </a:t>
            </a:r>
          </a:p>
        </p:txBody>
      </p:sp>
      <p:sp>
        <p:nvSpPr>
          <p:cNvPr id="31" name="Ellipse 30"/>
          <p:cNvSpPr/>
          <p:nvPr/>
        </p:nvSpPr>
        <p:spPr bwMode="auto">
          <a:xfrm>
            <a:off x="6726863" y="-1282701"/>
            <a:ext cx="3714750" cy="3256747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4B4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Les partenariats</a:t>
            </a:r>
            <a:endParaRPr lang="fr-FR" altLang="fr-FR" sz="3600" b="1" spc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7" descr="C:\Documents and Settings\chnicolle\Bureau\LOGO Partenaires\fdc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524" y="6278910"/>
            <a:ext cx="1149899" cy="43139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2" descr="C:\Documents and Settings\chnicolle\Bureau\LOGO Partenaires\france teleco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85" y="3702977"/>
            <a:ext cx="571500" cy="606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4" descr="C:\Documents and Settings\chnicolle\Bureau\LOGO Partenaires\LYONNAISE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095" y="1467354"/>
            <a:ext cx="898227" cy="36555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5" descr="C:\Documents and Settings\chnicolle\Bureau\LOGO Partenaires\saur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388" y="1436575"/>
            <a:ext cx="645687" cy="44215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13"/>
          <p:cNvSpPr>
            <a:spLocks noChangeArrowheads="1"/>
          </p:cNvSpPr>
          <p:nvPr/>
        </p:nvSpPr>
        <p:spPr bwMode="auto">
          <a:xfrm>
            <a:off x="7042944" y="5171545"/>
            <a:ext cx="1185862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Bureaux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d’Etudes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2291239" y="6093296"/>
            <a:ext cx="1752546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Entreprises 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fr-FR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Travaux</a:t>
            </a:r>
          </a:p>
        </p:txBody>
      </p:sp>
      <p:cxnSp>
        <p:nvCxnSpPr>
          <p:cNvPr id="32" name="Connecteur droit 31"/>
          <p:cNvCxnSpPr/>
          <p:nvPr/>
        </p:nvCxnSpPr>
        <p:spPr bwMode="auto">
          <a:xfrm flipV="1">
            <a:off x="5633108" y="1179502"/>
            <a:ext cx="1391399" cy="1589088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6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0604" y="5287250"/>
            <a:ext cx="617573" cy="411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oneTexte 35"/>
          <p:cNvSpPr txBox="1">
            <a:spLocks noChangeArrowheads="1"/>
          </p:cNvSpPr>
          <p:nvPr/>
        </p:nvSpPr>
        <p:spPr bwMode="auto">
          <a:xfrm>
            <a:off x="5671134" y="2695293"/>
            <a:ext cx="169544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PARTENAIRES</a:t>
            </a:r>
          </a:p>
          <a:p>
            <a:pPr algn="ctr" eaLnBrk="1" hangingPunct="1">
              <a:defRPr/>
            </a:pPr>
            <a:r>
              <a:rPr lang="fr-FR" sz="11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ASSOCIÉS</a:t>
            </a:r>
          </a:p>
        </p:txBody>
      </p:sp>
      <p:sp>
        <p:nvSpPr>
          <p:cNvPr id="37" name="ZoneTexte 36"/>
          <p:cNvSpPr txBox="1">
            <a:spLocks noChangeArrowheads="1"/>
          </p:cNvSpPr>
          <p:nvPr/>
        </p:nvSpPr>
        <p:spPr bwMode="auto">
          <a:xfrm>
            <a:off x="3302374" y="2002333"/>
            <a:ext cx="25193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PARTENAIRES</a:t>
            </a:r>
          </a:p>
          <a:p>
            <a:pPr algn="ctr" eaLnBrk="1" hangingPunct="1">
              <a:defRPr/>
            </a:pPr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SOUS CONVENTION</a:t>
            </a:r>
          </a:p>
        </p:txBody>
      </p:sp>
      <p:pic>
        <p:nvPicPr>
          <p:cNvPr id="43" name="Imag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510" y="1220059"/>
            <a:ext cx="917095" cy="58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Imag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531" y="1957689"/>
            <a:ext cx="87630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Image 4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61" y="4448829"/>
            <a:ext cx="731838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58" y="3190624"/>
            <a:ext cx="849354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Image 4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" y="2547874"/>
            <a:ext cx="795338" cy="534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Image 4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918" y="2926126"/>
            <a:ext cx="912813" cy="31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523" y="2403532"/>
            <a:ext cx="82708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Image 4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177" y="5813098"/>
            <a:ext cx="775222" cy="347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Image 5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457" y="3367630"/>
            <a:ext cx="782100" cy="51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665" y="4301089"/>
            <a:ext cx="67002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Image 5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446" y="1676659"/>
            <a:ext cx="558543" cy="474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ZoneTexte 55"/>
          <p:cNvSpPr txBox="1">
            <a:spLocks noChangeArrowheads="1"/>
          </p:cNvSpPr>
          <p:nvPr/>
        </p:nvSpPr>
        <p:spPr bwMode="auto">
          <a:xfrm>
            <a:off x="3640069" y="1248136"/>
            <a:ext cx="18194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AUTRES PARTENAIRES</a:t>
            </a:r>
          </a:p>
        </p:txBody>
      </p:sp>
      <p:pic>
        <p:nvPicPr>
          <p:cNvPr id="57" name="Image 5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9710" y="4243897"/>
            <a:ext cx="851418" cy="78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Rectangle 13"/>
          <p:cNvSpPr>
            <a:spLocks noChangeArrowheads="1"/>
          </p:cNvSpPr>
          <p:nvPr/>
        </p:nvSpPr>
        <p:spPr bwMode="auto">
          <a:xfrm>
            <a:off x="7366583" y="3445544"/>
            <a:ext cx="1863626" cy="56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INSTITUTS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DE</a:t>
            </a:r>
          </a:p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FORMATION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1" name="Image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446" y="2613082"/>
            <a:ext cx="843747" cy="362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Image 61"/>
          <p:cNvPicPr>
            <a:picLocks noChangeAspect="1"/>
          </p:cNvPicPr>
          <p:nvPr/>
        </p:nvPicPr>
        <p:blipFill>
          <a:blip r:embed="rId21">
            <a:clrChange>
              <a:clrFrom>
                <a:srgbClr val="CCCCFF"/>
              </a:clrFrom>
              <a:clrTo>
                <a:srgbClr val="CCCC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359" y="3474620"/>
            <a:ext cx="691357" cy="92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Image 62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35" r="15808"/>
          <a:stretch/>
        </p:blipFill>
        <p:spPr>
          <a:xfrm>
            <a:off x="2394868" y="4863442"/>
            <a:ext cx="563664" cy="661908"/>
          </a:xfrm>
          <a:prstGeom prst="rect">
            <a:avLst/>
          </a:prstGeom>
        </p:spPr>
      </p:pic>
      <p:sp>
        <p:nvSpPr>
          <p:cNvPr id="65" name="ZoneTexte 64"/>
          <p:cNvSpPr txBox="1">
            <a:spLocks noChangeArrowheads="1"/>
          </p:cNvSpPr>
          <p:nvPr/>
        </p:nvSpPr>
        <p:spPr bwMode="auto">
          <a:xfrm>
            <a:off x="3463713" y="5493107"/>
            <a:ext cx="221535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29 EPCI</a:t>
            </a:r>
          </a:p>
          <a:p>
            <a:pPr algn="ctr" eaLnBrk="1" hangingPunct="1">
              <a:defRPr/>
            </a:pPr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(282 communes)</a:t>
            </a:r>
          </a:p>
        </p:txBody>
      </p:sp>
      <p:pic>
        <p:nvPicPr>
          <p:cNvPr id="13" name="Picture 58" descr="C:\Documents and Settings\chnicolle\Bureau\LOGO Partenaires\lg_Nantaise_des Eaux.gif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363" y="1957689"/>
            <a:ext cx="611493" cy="49523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Rectangle 13"/>
          <p:cNvSpPr>
            <a:spLocks noChangeArrowheads="1"/>
          </p:cNvSpPr>
          <p:nvPr/>
        </p:nvSpPr>
        <p:spPr bwMode="auto">
          <a:xfrm>
            <a:off x="6092694" y="5718264"/>
            <a:ext cx="1863626" cy="56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SAGE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0" name="Rectangle 13"/>
          <p:cNvSpPr>
            <a:spLocks noChangeArrowheads="1"/>
          </p:cNvSpPr>
          <p:nvPr/>
        </p:nvSpPr>
        <p:spPr bwMode="auto">
          <a:xfrm>
            <a:off x="5554000" y="5998587"/>
            <a:ext cx="1863626" cy="56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SCOT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1" name="Rectangle 13"/>
          <p:cNvSpPr>
            <a:spLocks noChangeArrowheads="1"/>
          </p:cNvSpPr>
          <p:nvPr/>
        </p:nvSpPr>
        <p:spPr bwMode="auto">
          <a:xfrm>
            <a:off x="4857905" y="6214282"/>
            <a:ext cx="1863626" cy="56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60000"/>
              <a:defRPr/>
            </a:pPr>
            <a:r>
              <a:rPr lang="fr-FR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ETC…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ZoneTexte 34"/>
          <p:cNvSpPr txBox="1">
            <a:spLocks noChangeArrowheads="1"/>
          </p:cNvSpPr>
          <p:nvPr/>
        </p:nvSpPr>
        <p:spPr bwMode="auto">
          <a:xfrm>
            <a:off x="2968405" y="3253728"/>
            <a:ext cx="31748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defRPr/>
            </a:pPr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MEMBRES FONDATEURS</a:t>
            </a:r>
          </a:p>
        </p:txBody>
      </p:sp>
      <p:pic>
        <p:nvPicPr>
          <p:cNvPr id="41" name="Image 40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80106" y="2735984"/>
            <a:ext cx="1164737" cy="45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088" y="3622903"/>
            <a:ext cx="1037400" cy="773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e 8"/>
          <p:cNvGrpSpPr/>
          <p:nvPr/>
        </p:nvGrpSpPr>
        <p:grpSpPr>
          <a:xfrm>
            <a:off x="2844490" y="3630297"/>
            <a:ext cx="3325432" cy="1609029"/>
            <a:chOff x="2844490" y="3630297"/>
            <a:chExt cx="3325432" cy="1609029"/>
          </a:xfrm>
        </p:grpSpPr>
        <p:pic>
          <p:nvPicPr>
            <p:cNvPr id="53" name="Image 52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95768" y="3649146"/>
              <a:ext cx="974154" cy="727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Image 53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44490" y="3630297"/>
              <a:ext cx="1081461" cy="7664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6" name="Groupe 63"/>
            <p:cNvGrpSpPr>
              <a:grpSpLocks/>
            </p:cNvGrpSpPr>
            <p:nvPr/>
          </p:nvGrpSpPr>
          <p:grpSpPr bwMode="auto">
            <a:xfrm>
              <a:off x="4039314" y="4578926"/>
              <a:ext cx="1033053" cy="660400"/>
              <a:chOff x="6286500" y="1928813"/>
              <a:chExt cx="2214563" cy="1357312"/>
            </a:xfrm>
          </p:grpSpPr>
          <p:sp>
            <p:nvSpPr>
              <p:cNvPr id="67" name="Rectangle 66"/>
              <p:cNvSpPr/>
              <p:nvPr/>
            </p:nvSpPr>
            <p:spPr>
              <a:xfrm>
                <a:off x="6286500" y="1928813"/>
                <a:ext cx="2214563" cy="1357312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Verdana"/>
                  <a:ea typeface="+mn-ea"/>
                  <a:cs typeface="+mn-cs"/>
                </a:endParaRPr>
              </a:p>
            </p:txBody>
          </p:sp>
          <p:pic>
            <p:nvPicPr>
              <p:cNvPr id="68" name="Picture 11" descr="VENDEE_EAU"/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57938" y="1989138"/>
                <a:ext cx="2138362" cy="11731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89805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7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4" grpId="0" animBg="1"/>
      <p:bldP spid="31" grpId="0" animBg="1"/>
      <p:bldP spid="24" grpId="0"/>
      <p:bldP spid="25" grpId="0"/>
      <p:bldP spid="36" grpId="0"/>
      <p:bldP spid="37" grpId="0"/>
      <p:bldP spid="56" grpId="0"/>
      <p:bldP spid="59" grpId="0"/>
      <p:bldP spid="65" grpId="0"/>
      <p:bldP spid="69" grpId="0"/>
      <p:bldP spid="70" grpId="0"/>
      <p:bldP spid="71" grpId="0"/>
      <p:bldP spid="3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ectangle 2"/>
          <p:cNvSpPr txBox="1">
            <a:spLocks noChangeArrowheads="1"/>
          </p:cNvSpPr>
          <p:nvPr/>
        </p:nvSpPr>
        <p:spPr bwMode="auto">
          <a:xfrm>
            <a:off x="1692276" y="0"/>
            <a:ext cx="7451724" cy="1125538"/>
          </a:xfrm>
          <a:prstGeom prst="rect">
            <a:avLst/>
          </a:prstGeom>
          <a:solidFill>
            <a:srgbClr val="4B4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Partenaires sous convention</a:t>
            </a:r>
            <a:endParaRPr lang="fr-FR" altLang="fr-FR" sz="3600" b="1" spc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51" name="AutoShape 75"/>
          <p:cNvSpPr>
            <a:spLocks noChangeAspect="1" noChangeArrowheads="1" noTextEdit="1"/>
          </p:cNvSpPr>
          <p:nvPr/>
        </p:nvSpPr>
        <p:spPr bwMode="auto">
          <a:xfrm>
            <a:off x="215900" y="2385100"/>
            <a:ext cx="8712200" cy="436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52" name="Rectangle 77"/>
          <p:cNvSpPr>
            <a:spLocks noChangeArrowheads="1"/>
          </p:cNvSpPr>
          <p:nvPr/>
        </p:nvSpPr>
        <p:spPr bwMode="auto">
          <a:xfrm>
            <a:off x="215900" y="2407325"/>
            <a:ext cx="6048375" cy="639762"/>
          </a:xfrm>
          <a:prstGeom prst="rect">
            <a:avLst/>
          </a:prstGeom>
          <a:solidFill>
            <a:srgbClr val="E9ED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53" name="Rectangle 78"/>
          <p:cNvSpPr>
            <a:spLocks noChangeArrowheads="1"/>
          </p:cNvSpPr>
          <p:nvPr/>
        </p:nvSpPr>
        <p:spPr bwMode="auto">
          <a:xfrm>
            <a:off x="6264275" y="2407325"/>
            <a:ext cx="1295400" cy="641350"/>
          </a:xfrm>
          <a:prstGeom prst="rect">
            <a:avLst/>
          </a:prstGeom>
          <a:solidFill>
            <a:srgbClr val="E9ED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54" name="Rectangle 79"/>
          <p:cNvSpPr>
            <a:spLocks noChangeArrowheads="1"/>
          </p:cNvSpPr>
          <p:nvPr/>
        </p:nvSpPr>
        <p:spPr bwMode="auto">
          <a:xfrm>
            <a:off x="7559675" y="2407325"/>
            <a:ext cx="1368425" cy="641350"/>
          </a:xfrm>
          <a:prstGeom prst="rect">
            <a:avLst/>
          </a:prstGeom>
          <a:solidFill>
            <a:srgbClr val="E9ED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55" name="Rectangle 80"/>
          <p:cNvSpPr>
            <a:spLocks noChangeArrowheads="1"/>
          </p:cNvSpPr>
          <p:nvPr/>
        </p:nvSpPr>
        <p:spPr bwMode="auto">
          <a:xfrm>
            <a:off x="215900" y="3047087"/>
            <a:ext cx="6048375" cy="617537"/>
          </a:xfrm>
          <a:prstGeom prst="rect">
            <a:avLst/>
          </a:prstGeom>
          <a:solidFill>
            <a:srgbClr val="D0D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56" name="Rectangle 81"/>
          <p:cNvSpPr>
            <a:spLocks noChangeArrowheads="1"/>
          </p:cNvSpPr>
          <p:nvPr/>
        </p:nvSpPr>
        <p:spPr bwMode="auto">
          <a:xfrm>
            <a:off x="6264275" y="3048675"/>
            <a:ext cx="1295400" cy="615950"/>
          </a:xfrm>
          <a:prstGeom prst="rect">
            <a:avLst/>
          </a:prstGeom>
          <a:solidFill>
            <a:srgbClr val="D0D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57" name="Rectangle 82"/>
          <p:cNvSpPr>
            <a:spLocks noChangeArrowheads="1"/>
          </p:cNvSpPr>
          <p:nvPr/>
        </p:nvSpPr>
        <p:spPr bwMode="auto">
          <a:xfrm>
            <a:off x="7559675" y="3048675"/>
            <a:ext cx="1368425" cy="615950"/>
          </a:xfrm>
          <a:prstGeom prst="rect">
            <a:avLst/>
          </a:prstGeom>
          <a:solidFill>
            <a:srgbClr val="D0D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58" name="Rectangle 83"/>
          <p:cNvSpPr>
            <a:spLocks noChangeArrowheads="1"/>
          </p:cNvSpPr>
          <p:nvPr/>
        </p:nvSpPr>
        <p:spPr bwMode="auto">
          <a:xfrm>
            <a:off x="215900" y="3664625"/>
            <a:ext cx="6048375" cy="617537"/>
          </a:xfrm>
          <a:prstGeom prst="rect">
            <a:avLst/>
          </a:prstGeom>
          <a:solidFill>
            <a:srgbClr val="E9ED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59" name="Rectangle 84"/>
          <p:cNvSpPr>
            <a:spLocks noChangeArrowheads="1"/>
          </p:cNvSpPr>
          <p:nvPr/>
        </p:nvSpPr>
        <p:spPr bwMode="auto">
          <a:xfrm>
            <a:off x="6264275" y="3664625"/>
            <a:ext cx="1295400" cy="617537"/>
          </a:xfrm>
          <a:prstGeom prst="rect">
            <a:avLst/>
          </a:prstGeom>
          <a:solidFill>
            <a:srgbClr val="E9ED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60" name="Rectangle 85"/>
          <p:cNvSpPr>
            <a:spLocks noChangeArrowheads="1"/>
          </p:cNvSpPr>
          <p:nvPr/>
        </p:nvSpPr>
        <p:spPr bwMode="auto">
          <a:xfrm>
            <a:off x="7559675" y="3664625"/>
            <a:ext cx="1368425" cy="617537"/>
          </a:xfrm>
          <a:prstGeom prst="rect">
            <a:avLst/>
          </a:prstGeom>
          <a:solidFill>
            <a:srgbClr val="E9ED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61" name="Rectangle 86"/>
          <p:cNvSpPr>
            <a:spLocks noChangeArrowheads="1"/>
          </p:cNvSpPr>
          <p:nvPr/>
        </p:nvSpPr>
        <p:spPr bwMode="auto">
          <a:xfrm>
            <a:off x="215900" y="4282162"/>
            <a:ext cx="6048375" cy="615950"/>
          </a:xfrm>
          <a:prstGeom prst="rect">
            <a:avLst/>
          </a:prstGeom>
          <a:solidFill>
            <a:srgbClr val="D0D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62" name="Rectangle 87"/>
          <p:cNvSpPr>
            <a:spLocks noChangeArrowheads="1"/>
          </p:cNvSpPr>
          <p:nvPr/>
        </p:nvSpPr>
        <p:spPr bwMode="auto">
          <a:xfrm>
            <a:off x="6264275" y="4282162"/>
            <a:ext cx="1295400" cy="615950"/>
          </a:xfrm>
          <a:prstGeom prst="rect">
            <a:avLst/>
          </a:prstGeom>
          <a:solidFill>
            <a:srgbClr val="D0D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63" name="Rectangle 88"/>
          <p:cNvSpPr>
            <a:spLocks noChangeArrowheads="1"/>
          </p:cNvSpPr>
          <p:nvPr/>
        </p:nvSpPr>
        <p:spPr bwMode="auto">
          <a:xfrm>
            <a:off x="7559675" y="4282162"/>
            <a:ext cx="1368425" cy="615950"/>
          </a:xfrm>
          <a:prstGeom prst="rect">
            <a:avLst/>
          </a:prstGeom>
          <a:solidFill>
            <a:srgbClr val="D0D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64" name="Rectangle 89"/>
          <p:cNvSpPr>
            <a:spLocks noChangeArrowheads="1"/>
          </p:cNvSpPr>
          <p:nvPr/>
        </p:nvSpPr>
        <p:spPr bwMode="auto">
          <a:xfrm>
            <a:off x="215900" y="4898112"/>
            <a:ext cx="6048375" cy="617537"/>
          </a:xfrm>
          <a:prstGeom prst="rect">
            <a:avLst/>
          </a:prstGeom>
          <a:solidFill>
            <a:srgbClr val="E9ED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65" name="Rectangle 90"/>
          <p:cNvSpPr>
            <a:spLocks noChangeArrowheads="1"/>
          </p:cNvSpPr>
          <p:nvPr/>
        </p:nvSpPr>
        <p:spPr bwMode="auto">
          <a:xfrm>
            <a:off x="6264275" y="4898112"/>
            <a:ext cx="1295400" cy="617537"/>
          </a:xfrm>
          <a:prstGeom prst="rect">
            <a:avLst/>
          </a:prstGeom>
          <a:solidFill>
            <a:srgbClr val="E9ED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68" name="Rectangle 91"/>
          <p:cNvSpPr>
            <a:spLocks noChangeArrowheads="1"/>
          </p:cNvSpPr>
          <p:nvPr/>
        </p:nvSpPr>
        <p:spPr bwMode="auto">
          <a:xfrm>
            <a:off x="7559675" y="4898112"/>
            <a:ext cx="1368425" cy="617537"/>
          </a:xfrm>
          <a:prstGeom prst="rect">
            <a:avLst/>
          </a:prstGeom>
          <a:solidFill>
            <a:srgbClr val="E9ED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71" name="Rectangle 92"/>
          <p:cNvSpPr>
            <a:spLocks noChangeArrowheads="1"/>
          </p:cNvSpPr>
          <p:nvPr/>
        </p:nvSpPr>
        <p:spPr bwMode="auto">
          <a:xfrm>
            <a:off x="215900" y="5515650"/>
            <a:ext cx="6048375" cy="617537"/>
          </a:xfrm>
          <a:prstGeom prst="rect">
            <a:avLst/>
          </a:prstGeom>
          <a:solidFill>
            <a:srgbClr val="D0D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72" name="Rectangle 93"/>
          <p:cNvSpPr>
            <a:spLocks noChangeArrowheads="1"/>
          </p:cNvSpPr>
          <p:nvPr/>
        </p:nvSpPr>
        <p:spPr bwMode="auto">
          <a:xfrm>
            <a:off x="6264275" y="5515650"/>
            <a:ext cx="1295400" cy="617537"/>
          </a:xfrm>
          <a:prstGeom prst="rect">
            <a:avLst/>
          </a:prstGeom>
          <a:solidFill>
            <a:srgbClr val="D0D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73" name="Rectangle 94"/>
          <p:cNvSpPr>
            <a:spLocks noChangeArrowheads="1"/>
          </p:cNvSpPr>
          <p:nvPr/>
        </p:nvSpPr>
        <p:spPr bwMode="auto">
          <a:xfrm>
            <a:off x="7559675" y="5515650"/>
            <a:ext cx="1368425" cy="617537"/>
          </a:xfrm>
          <a:prstGeom prst="rect">
            <a:avLst/>
          </a:prstGeom>
          <a:solidFill>
            <a:srgbClr val="D0D8E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74" name="Rectangle 95"/>
          <p:cNvSpPr>
            <a:spLocks noChangeArrowheads="1"/>
          </p:cNvSpPr>
          <p:nvPr/>
        </p:nvSpPr>
        <p:spPr bwMode="auto">
          <a:xfrm>
            <a:off x="215900" y="6133187"/>
            <a:ext cx="6048375" cy="615950"/>
          </a:xfrm>
          <a:prstGeom prst="rect">
            <a:avLst/>
          </a:prstGeom>
          <a:solidFill>
            <a:srgbClr val="E9ED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75" name="Rectangle 96"/>
          <p:cNvSpPr>
            <a:spLocks noChangeArrowheads="1"/>
          </p:cNvSpPr>
          <p:nvPr/>
        </p:nvSpPr>
        <p:spPr bwMode="auto">
          <a:xfrm>
            <a:off x="6264275" y="6133187"/>
            <a:ext cx="1295400" cy="615950"/>
          </a:xfrm>
          <a:prstGeom prst="rect">
            <a:avLst/>
          </a:prstGeom>
          <a:solidFill>
            <a:srgbClr val="E9ED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76" name="Rectangle 97"/>
          <p:cNvSpPr>
            <a:spLocks noChangeArrowheads="1"/>
          </p:cNvSpPr>
          <p:nvPr/>
        </p:nvSpPr>
        <p:spPr bwMode="auto">
          <a:xfrm>
            <a:off x="7559675" y="6133187"/>
            <a:ext cx="1368425" cy="615950"/>
          </a:xfrm>
          <a:prstGeom prst="rect">
            <a:avLst/>
          </a:prstGeom>
          <a:solidFill>
            <a:srgbClr val="E9ED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83" name="Line 98"/>
          <p:cNvSpPr>
            <a:spLocks noChangeShapeType="1"/>
          </p:cNvSpPr>
          <p:nvPr/>
        </p:nvSpPr>
        <p:spPr bwMode="auto">
          <a:xfrm>
            <a:off x="6264275" y="2400975"/>
            <a:ext cx="0" cy="4354512"/>
          </a:xfrm>
          <a:prstGeom prst="line">
            <a:avLst/>
          </a:prstGeom>
          <a:noFill/>
          <a:ln w="12700" cap="flat">
            <a:solidFill>
              <a:srgbClr val="4F81BD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84" name="Line 99"/>
          <p:cNvSpPr>
            <a:spLocks noChangeShapeType="1"/>
          </p:cNvSpPr>
          <p:nvPr/>
        </p:nvSpPr>
        <p:spPr bwMode="auto">
          <a:xfrm>
            <a:off x="7559675" y="2400975"/>
            <a:ext cx="0" cy="4356100"/>
          </a:xfrm>
          <a:prstGeom prst="line">
            <a:avLst/>
          </a:prstGeom>
          <a:noFill/>
          <a:ln w="12700" cap="flat">
            <a:solidFill>
              <a:srgbClr val="4F81BD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85" name="Line 100"/>
          <p:cNvSpPr>
            <a:spLocks noChangeShapeType="1"/>
          </p:cNvSpPr>
          <p:nvPr/>
        </p:nvSpPr>
        <p:spPr bwMode="auto">
          <a:xfrm>
            <a:off x="209550" y="3048675"/>
            <a:ext cx="8724900" cy="0"/>
          </a:xfrm>
          <a:prstGeom prst="line">
            <a:avLst/>
          </a:prstGeom>
          <a:noFill/>
          <a:ln w="12700" cap="flat">
            <a:solidFill>
              <a:srgbClr val="4F81BD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92" name="Line 101"/>
          <p:cNvSpPr>
            <a:spLocks noChangeShapeType="1"/>
          </p:cNvSpPr>
          <p:nvPr/>
        </p:nvSpPr>
        <p:spPr bwMode="auto">
          <a:xfrm>
            <a:off x="209550" y="3664625"/>
            <a:ext cx="8724900" cy="0"/>
          </a:xfrm>
          <a:prstGeom prst="line">
            <a:avLst/>
          </a:prstGeom>
          <a:noFill/>
          <a:ln w="12700" cap="flat">
            <a:solidFill>
              <a:srgbClr val="4F81BD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93" name="Line 102"/>
          <p:cNvSpPr>
            <a:spLocks noChangeShapeType="1"/>
          </p:cNvSpPr>
          <p:nvPr/>
        </p:nvSpPr>
        <p:spPr bwMode="auto">
          <a:xfrm>
            <a:off x="209550" y="4282162"/>
            <a:ext cx="8724900" cy="0"/>
          </a:xfrm>
          <a:prstGeom prst="line">
            <a:avLst/>
          </a:prstGeom>
          <a:noFill/>
          <a:ln w="12700" cap="flat">
            <a:solidFill>
              <a:srgbClr val="4F81BD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94" name="Line 103"/>
          <p:cNvSpPr>
            <a:spLocks noChangeShapeType="1"/>
          </p:cNvSpPr>
          <p:nvPr/>
        </p:nvSpPr>
        <p:spPr bwMode="auto">
          <a:xfrm>
            <a:off x="209550" y="4898112"/>
            <a:ext cx="8724900" cy="0"/>
          </a:xfrm>
          <a:prstGeom prst="line">
            <a:avLst/>
          </a:prstGeom>
          <a:noFill/>
          <a:ln w="12700" cap="flat">
            <a:solidFill>
              <a:srgbClr val="4F81BD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95" name="Line 104"/>
          <p:cNvSpPr>
            <a:spLocks noChangeShapeType="1"/>
          </p:cNvSpPr>
          <p:nvPr/>
        </p:nvSpPr>
        <p:spPr bwMode="auto">
          <a:xfrm>
            <a:off x="209550" y="5515650"/>
            <a:ext cx="8724900" cy="0"/>
          </a:xfrm>
          <a:prstGeom prst="line">
            <a:avLst/>
          </a:prstGeom>
          <a:noFill/>
          <a:ln w="12700" cap="flat">
            <a:solidFill>
              <a:srgbClr val="4F81BD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96" name="Line 105"/>
          <p:cNvSpPr>
            <a:spLocks noChangeShapeType="1"/>
          </p:cNvSpPr>
          <p:nvPr/>
        </p:nvSpPr>
        <p:spPr bwMode="auto">
          <a:xfrm>
            <a:off x="209550" y="6133187"/>
            <a:ext cx="8724900" cy="0"/>
          </a:xfrm>
          <a:prstGeom prst="line">
            <a:avLst/>
          </a:prstGeom>
          <a:noFill/>
          <a:ln w="12700" cap="flat">
            <a:solidFill>
              <a:srgbClr val="4F81BD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98" name="Line 106"/>
          <p:cNvSpPr>
            <a:spLocks noChangeShapeType="1"/>
          </p:cNvSpPr>
          <p:nvPr/>
        </p:nvSpPr>
        <p:spPr bwMode="auto">
          <a:xfrm>
            <a:off x="215900" y="2400975"/>
            <a:ext cx="0" cy="4354512"/>
          </a:xfrm>
          <a:prstGeom prst="line">
            <a:avLst/>
          </a:prstGeom>
          <a:noFill/>
          <a:ln w="12700" cap="flat">
            <a:solidFill>
              <a:srgbClr val="4F81BD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99" name="Line 107"/>
          <p:cNvSpPr>
            <a:spLocks noChangeShapeType="1"/>
          </p:cNvSpPr>
          <p:nvPr/>
        </p:nvSpPr>
        <p:spPr bwMode="auto">
          <a:xfrm>
            <a:off x="8928100" y="2400975"/>
            <a:ext cx="0" cy="4356100"/>
          </a:xfrm>
          <a:prstGeom prst="line">
            <a:avLst/>
          </a:prstGeom>
          <a:noFill/>
          <a:ln w="12700" cap="flat">
            <a:solidFill>
              <a:srgbClr val="4F81BD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00" name="Line 108"/>
          <p:cNvSpPr>
            <a:spLocks noChangeShapeType="1"/>
          </p:cNvSpPr>
          <p:nvPr/>
        </p:nvSpPr>
        <p:spPr bwMode="auto">
          <a:xfrm>
            <a:off x="209550" y="2407325"/>
            <a:ext cx="8724900" cy="0"/>
          </a:xfrm>
          <a:prstGeom prst="line">
            <a:avLst/>
          </a:prstGeom>
          <a:noFill/>
          <a:ln w="12700" cap="flat">
            <a:solidFill>
              <a:srgbClr val="4F81BD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01" name="Line 109"/>
          <p:cNvSpPr>
            <a:spLocks noChangeShapeType="1"/>
          </p:cNvSpPr>
          <p:nvPr/>
        </p:nvSpPr>
        <p:spPr bwMode="auto">
          <a:xfrm>
            <a:off x="209550" y="6749137"/>
            <a:ext cx="8724900" cy="0"/>
          </a:xfrm>
          <a:prstGeom prst="line">
            <a:avLst/>
          </a:prstGeom>
          <a:noFill/>
          <a:ln w="12700" cap="flat">
            <a:solidFill>
              <a:srgbClr val="4F81BD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102" name="Rectangle 110"/>
          <p:cNvSpPr>
            <a:spLocks noChangeArrowheads="1"/>
          </p:cNvSpPr>
          <p:nvPr/>
        </p:nvSpPr>
        <p:spPr bwMode="auto">
          <a:xfrm>
            <a:off x="307975" y="2451775"/>
            <a:ext cx="57179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Mise en relation « renforcée » d’acteurs du 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03" name="Rectangle 111"/>
          <p:cNvSpPr>
            <a:spLocks noChangeArrowheads="1"/>
          </p:cNvSpPr>
          <p:nvPr/>
        </p:nvSpPr>
        <p:spPr bwMode="auto">
          <a:xfrm>
            <a:off x="307975" y="2715300"/>
            <a:ext cx="236443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b="1" dirty="0">
                <a:solidFill>
                  <a:srgbClr val="000000"/>
                </a:solidFill>
                <a:latin typeface="Verdana" pitchFamily="34" charset="0"/>
              </a:rPr>
              <a:t>t</a:t>
            </a:r>
            <a:r>
              <a:rPr kumimoji="0" lang="fr-FR" altLang="fr-FR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erritoire vendéen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04" name="Rectangle 112"/>
          <p:cNvSpPr>
            <a:spLocks noChangeArrowheads="1"/>
          </p:cNvSpPr>
          <p:nvPr/>
        </p:nvSpPr>
        <p:spPr bwMode="auto">
          <a:xfrm>
            <a:off x="307975" y="3218537"/>
            <a:ext cx="51600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Accès à la base de données Géo Vendée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05" name="Rectangle 113"/>
          <p:cNvSpPr>
            <a:spLocks noChangeArrowheads="1"/>
          </p:cNvSpPr>
          <p:nvPr/>
        </p:nvSpPr>
        <p:spPr bwMode="auto">
          <a:xfrm>
            <a:off x="307975" y="3834487"/>
            <a:ext cx="28892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1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Outils géomatiques «</a:t>
            </a:r>
            <a:endParaRPr kumimoji="0" lang="fr-FR" alt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06" name="Rectangle 114"/>
          <p:cNvSpPr>
            <a:spLocks noChangeArrowheads="1"/>
          </p:cNvSpPr>
          <p:nvPr/>
        </p:nvSpPr>
        <p:spPr bwMode="auto">
          <a:xfrm>
            <a:off x="3143250" y="3834487"/>
            <a:ext cx="11080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métiers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07" name="Rectangle 115"/>
          <p:cNvSpPr>
            <a:spLocks noChangeArrowheads="1"/>
          </p:cNvSpPr>
          <p:nvPr/>
        </p:nvSpPr>
        <p:spPr bwMode="auto">
          <a:xfrm>
            <a:off x="4198938" y="3834487"/>
            <a:ext cx="1955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»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08" name="Rectangle 116"/>
          <p:cNvSpPr>
            <a:spLocks noChangeArrowheads="1"/>
          </p:cNvSpPr>
          <p:nvPr/>
        </p:nvSpPr>
        <p:spPr bwMode="auto">
          <a:xfrm>
            <a:off x="307975" y="4452025"/>
            <a:ext cx="544379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Analyses et valorisations cartographiques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09" name="Rectangle 117"/>
          <p:cNvSpPr>
            <a:spLocks noChangeArrowheads="1"/>
          </p:cNvSpPr>
          <p:nvPr/>
        </p:nvSpPr>
        <p:spPr bwMode="auto">
          <a:xfrm>
            <a:off x="307975" y="5069562"/>
            <a:ext cx="476091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Formations géomatiques sur mesure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10" name="Rectangle 118"/>
          <p:cNvSpPr>
            <a:spLocks noChangeArrowheads="1"/>
          </p:cNvSpPr>
          <p:nvPr/>
        </p:nvSpPr>
        <p:spPr bwMode="auto">
          <a:xfrm>
            <a:off x="307975" y="5688687"/>
            <a:ext cx="443230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Expertise et assistance  technique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11" name="Rectangle 119"/>
          <p:cNvSpPr>
            <a:spLocks noChangeArrowheads="1"/>
          </p:cNvSpPr>
          <p:nvPr/>
        </p:nvSpPr>
        <p:spPr bwMode="auto">
          <a:xfrm>
            <a:off x="307975" y="6303050"/>
            <a:ext cx="48923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cs typeface="Arial" pitchFamily="34" charset="0"/>
              </a:rPr>
              <a:t>Veille réglementaire et technologique</a:t>
            </a:r>
            <a:endParaRPr kumimoji="0" lang="fr-FR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0" name="Groupe 119"/>
          <p:cNvGrpSpPr/>
          <p:nvPr/>
        </p:nvGrpSpPr>
        <p:grpSpPr>
          <a:xfrm>
            <a:off x="6659975" y="2451775"/>
            <a:ext cx="504000" cy="504000"/>
            <a:chOff x="7131428" y="4617963"/>
            <a:chExt cx="504000" cy="504000"/>
          </a:xfrm>
        </p:grpSpPr>
        <p:sp>
          <p:nvSpPr>
            <p:cNvPr id="121" name="Rectangle à coins arrondis 120"/>
            <p:cNvSpPr/>
            <p:nvPr/>
          </p:nvSpPr>
          <p:spPr>
            <a:xfrm>
              <a:off x="7167428" y="4653963"/>
              <a:ext cx="432000" cy="432000"/>
            </a:xfrm>
            <a:prstGeom prst="roundRect">
              <a:avLst/>
            </a:prstGeom>
            <a:noFill/>
            <a:ln w="5715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22" name="Picture 5" descr="C:\Users\cedric.seigneuret\AppData\Local\Microsoft\Windows\Temporary Internet Files\Content.IE5\FFWUN06S\check-mark-27820_640[1].png"/>
            <p:cNvPicPr preferRelativeResize="0"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1428" y="4617963"/>
              <a:ext cx="504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3" name="Groupe 122"/>
          <p:cNvGrpSpPr/>
          <p:nvPr/>
        </p:nvGrpSpPr>
        <p:grpSpPr>
          <a:xfrm>
            <a:off x="7925185" y="2451775"/>
            <a:ext cx="504000" cy="504000"/>
            <a:chOff x="7131428" y="4617963"/>
            <a:chExt cx="504000" cy="504000"/>
          </a:xfrm>
        </p:grpSpPr>
        <p:sp>
          <p:nvSpPr>
            <p:cNvPr id="124" name="Rectangle à coins arrondis 123"/>
            <p:cNvSpPr/>
            <p:nvPr/>
          </p:nvSpPr>
          <p:spPr>
            <a:xfrm>
              <a:off x="7167428" y="4653963"/>
              <a:ext cx="432000" cy="432000"/>
            </a:xfrm>
            <a:prstGeom prst="roundRect">
              <a:avLst/>
            </a:prstGeom>
            <a:noFill/>
            <a:ln w="5715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25" name="Picture 5" descr="C:\Users\cedric.seigneuret\AppData\Local\Microsoft\Windows\Temporary Internet Files\Content.IE5\FFWUN06S\check-mark-27820_640[1].png"/>
            <p:cNvPicPr preferRelativeResize="0"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1428" y="4617963"/>
              <a:ext cx="504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6" name="Groupe 125"/>
          <p:cNvGrpSpPr/>
          <p:nvPr/>
        </p:nvGrpSpPr>
        <p:grpSpPr>
          <a:xfrm>
            <a:off x="7925185" y="3698638"/>
            <a:ext cx="504000" cy="504000"/>
            <a:chOff x="7946312" y="4617963"/>
            <a:chExt cx="504000" cy="504000"/>
          </a:xfrm>
        </p:grpSpPr>
        <p:sp>
          <p:nvSpPr>
            <p:cNvPr id="127" name="Rectangle à coins arrondis 126"/>
            <p:cNvSpPr/>
            <p:nvPr/>
          </p:nvSpPr>
          <p:spPr>
            <a:xfrm>
              <a:off x="7982312" y="4653963"/>
              <a:ext cx="432000" cy="432000"/>
            </a:xfrm>
            <a:prstGeom prst="roundRect">
              <a:avLst/>
            </a:prstGeom>
            <a:noFill/>
            <a:ln w="5715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28" name="Picture 3" descr="C:\Users\cedric.seigneuret\AppData\Local\Microsoft\Windows\Temporary Internet Files\Content.IE5\UH4MJMF0\525px-X_mark.svg[1].png"/>
            <p:cNvPicPr preferRelativeResize="0"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6312" y="4617963"/>
              <a:ext cx="504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9" name="Groupe 128"/>
          <p:cNvGrpSpPr/>
          <p:nvPr/>
        </p:nvGrpSpPr>
        <p:grpSpPr>
          <a:xfrm>
            <a:off x="6659975" y="3698638"/>
            <a:ext cx="504000" cy="504000"/>
            <a:chOff x="7131428" y="4617963"/>
            <a:chExt cx="504000" cy="504000"/>
          </a:xfrm>
        </p:grpSpPr>
        <p:sp>
          <p:nvSpPr>
            <p:cNvPr id="130" name="Rectangle à coins arrondis 129"/>
            <p:cNvSpPr/>
            <p:nvPr/>
          </p:nvSpPr>
          <p:spPr>
            <a:xfrm>
              <a:off x="7167428" y="4653963"/>
              <a:ext cx="432000" cy="432000"/>
            </a:xfrm>
            <a:prstGeom prst="roundRect">
              <a:avLst/>
            </a:prstGeom>
            <a:noFill/>
            <a:ln w="5715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1" name="Picture 5" descr="C:\Users\cedric.seigneuret\AppData\Local\Microsoft\Windows\Temporary Internet Files\Content.IE5\FFWUN06S\check-mark-27820_640[1].png"/>
            <p:cNvPicPr preferRelativeResize="0"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1428" y="4617963"/>
              <a:ext cx="504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2" name="Groupe 131"/>
          <p:cNvGrpSpPr/>
          <p:nvPr/>
        </p:nvGrpSpPr>
        <p:grpSpPr>
          <a:xfrm>
            <a:off x="7925185" y="4298905"/>
            <a:ext cx="504000" cy="504000"/>
            <a:chOff x="7946312" y="4617963"/>
            <a:chExt cx="504000" cy="504000"/>
          </a:xfrm>
        </p:grpSpPr>
        <p:sp>
          <p:nvSpPr>
            <p:cNvPr id="133" name="Rectangle à coins arrondis 132"/>
            <p:cNvSpPr/>
            <p:nvPr/>
          </p:nvSpPr>
          <p:spPr>
            <a:xfrm>
              <a:off x="7982312" y="4653963"/>
              <a:ext cx="432000" cy="432000"/>
            </a:xfrm>
            <a:prstGeom prst="roundRect">
              <a:avLst/>
            </a:prstGeom>
            <a:noFill/>
            <a:ln w="5715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4" name="Picture 3" descr="C:\Users\cedric.seigneuret\AppData\Local\Microsoft\Windows\Temporary Internet Files\Content.IE5\UH4MJMF0\525px-X_mark.svg[1].png"/>
            <p:cNvPicPr preferRelativeResize="0"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6312" y="4617963"/>
              <a:ext cx="504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5" name="Groupe 134"/>
          <p:cNvGrpSpPr/>
          <p:nvPr/>
        </p:nvGrpSpPr>
        <p:grpSpPr>
          <a:xfrm>
            <a:off x="6659975" y="4298905"/>
            <a:ext cx="504000" cy="504000"/>
            <a:chOff x="7131428" y="4617963"/>
            <a:chExt cx="504000" cy="504000"/>
          </a:xfrm>
        </p:grpSpPr>
        <p:sp>
          <p:nvSpPr>
            <p:cNvPr id="136" name="Rectangle à coins arrondis 135"/>
            <p:cNvSpPr/>
            <p:nvPr/>
          </p:nvSpPr>
          <p:spPr>
            <a:xfrm>
              <a:off x="7167428" y="4653963"/>
              <a:ext cx="432000" cy="432000"/>
            </a:xfrm>
            <a:prstGeom prst="roundRect">
              <a:avLst/>
            </a:prstGeom>
            <a:noFill/>
            <a:ln w="5715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37" name="Picture 5" descr="C:\Users\cedric.seigneuret\AppData\Local\Microsoft\Windows\Temporary Internet Files\Content.IE5\FFWUN06S\check-mark-27820_640[1].png"/>
            <p:cNvPicPr preferRelativeResize="0"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1428" y="4617963"/>
              <a:ext cx="504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8" name="Groupe 137"/>
          <p:cNvGrpSpPr/>
          <p:nvPr/>
        </p:nvGrpSpPr>
        <p:grpSpPr>
          <a:xfrm>
            <a:off x="7925185" y="5551173"/>
            <a:ext cx="504000" cy="504000"/>
            <a:chOff x="7946312" y="4617963"/>
            <a:chExt cx="504000" cy="504000"/>
          </a:xfrm>
        </p:grpSpPr>
        <p:sp>
          <p:nvSpPr>
            <p:cNvPr id="139" name="Rectangle à coins arrondis 138"/>
            <p:cNvSpPr/>
            <p:nvPr/>
          </p:nvSpPr>
          <p:spPr>
            <a:xfrm>
              <a:off x="7982312" y="4653963"/>
              <a:ext cx="432000" cy="432000"/>
            </a:xfrm>
            <a:prstGeom prst="roundRect">
              <a:avLst/>
            </a:prstGeom>
            <a:noFill/>
            <a:ln w="5715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0" name="Picture 3" descr="C:\Users\cedric.seigneuret\AppData\Local\Microsoft\Windows\Temporary Internet Files\Content.IE5\UH4MJMF0\525px-X_mark.svg[1].png"/>
            <p:cNvPicPr preferRelativeResize="0"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6312" y="4617963"/>
              <a:ext cx="504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1" name="Groupe 140"/>
          <p:cNvGrpSpPr/>
          <p:nvPr/>
        </p:nvGrpSpPr>
        <p:grpSpPr>
          <a:xfrm>
            <a:off x="6659975" y="5551173"/>
            <a:ext cx="504000" cy="504000"/>
            <a:chOff x="7131428" y="4617963"/>
            <a:chExt cx="504000" cy="504000"/>
          </a:xfrm>
        </p:grpSpPr>
        <p:sp>
          <p:nvSpPr>
            <p:cNvPr id="142" name="Rectangle à coins arrondis 141"/>
            <p:cNvSpPr/>
            <p:nvPr/>
          </p:nvSpPr>
          <p:spPr>
            <a:xfrm>
              <a:off x="7167428" y="4653963"/>
              <a:ext cx="432000" cy="432000"/>
            </a:xfrm>
            <a:prstGeom prst="roundRect">
              <a:avLst/>
            </a:prstGeom>
            <a:noFill/>
            <a:ln w="5715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3" name="Picture 5" descr="C:\Users\cedric.seigneuret\AppData\Local\Microsoft\Windows\Temporary Internet Files\Content.IE5\FFWUN06S\check-mark-27820_640[1].png"/>
            <p:cNvPicPr preferRelativeResize="0"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1428" y="4617963"/>
              <a:ext cx="504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4" name="Groupe 143"/>
          <p:cNvGrpSpPr/>
          <p:nvPr/>
        </p:nvGrpSpPr>
        <p:grpSpPr>
          <a:xfrm>
            <a:off x="7925185" y="6171573"/>
            <a:ext cx="504000" cy="504000"/>
            <a:chOff x="7946312" y="4617963"/>
            <a:chExt cx="504000" cy="504000"/>
          </a:xfrm>
        </p:grpSpPr>
        <p:sp>
          <p:nvSpPr>
            <p:cNvPr id="145" name="Rectangle à coins arrondis 144"/>
            <p:cNvSpPr/>
            <p:nvPr/>
          </p:nvSpPr>
          <p:spPr>
            <a:xfrm>
              <a:off x="7982312" y="4653963"/>
              <a:ext cx="432000" cy="432000"/>
            </a:xfrm>
            <a:prstGeom prst="roundRect">
              <a:avLst/>
            </a:prstGeom>
            <a:noFill/>
            <a:ln w="5715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6" name="Picture 3" descr="C:\Users\cedric.seigneuret\AppData\Local\Microsoft\Windows\Temporary Internet Files\Content.IE5\UH4MJMF0\525px-X_mark.svg[1].png"/>
            <p:cNvPicPr preferRelativeResize="0"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46312" y="4617963"/>
              <a:ext cx="504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7" name="Groupe 146"/>
          <p:cNvGrpSpPr/>
          <p:nvPr/>
        </p:nvGrpSpPr>
        <p:grpSpPr>
          <a:xfrm>
            <a:off x="6659975" y="6171573"/>
            <a:ext cx="504000" cy="504000"/>
            <a:chOff x="7131428" y="4617963"/>
            <a:chExt cx="504000" cy="504000"/>
          </a:xfrm>
        </p:grpSpPr>
        <p:sp>
          <p:nvSpPr>
            <p:cNvPr id="148" name="Rectangle à coins arrondis 147"/>
            <p:cNvSpPr/>
            <p:nvPr/>
          </p:nvSpPr>
          <p:spPr>
            <a:xfrm>
              <a:off x="7167428" y="4653963"/>
              <a:ext cx="432000" cy="432000"/>
            </a:xfrm>
            <a:prstGeom prst="roundRect">
              <a:avLst/>
            </a:prstGeom>
            <a:noFill/>
            <a:ln w="57150">
              <a:solidFill>
                <a:schemeClr val="bg1">
                  <a:lumMod val="8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9" name="Picture 5" descr="C:\Users\cedric.seigneuret\AppData\Local\Microsoft\Windows\Temporary Internet Files\Content.IE5\FFWUN06S\check-mark-27820_640[1].png"/>
            <p:cNvPicPr preferRelativeResize="0"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31428" y="4617963"/>
              <a:ext cx="504000" cy="50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4" name="Rectangle à coins arrondis 153"/>
          <p:cNvSpPr/>
          <p:nvPr/>
        </p:nvSpPr>
        <p:spPr>
          <a:xfrm>
            <a:off x="2214854" y="1234226"/>
            <a:ext cx="3928921" cy="889368"/>
          </a:xfrm>
          <a:prstGeom prst="wedgeRoundRectCallout">
            <a:avLst>
              <a:gd name="adj1" fmla="val -73269"/>
              <a:gd name="adj2" fmla="val 1778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Quels avantages?</a:t>
            </a:r>
            <a:endParaRPr lang="fr-FR" sz="28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5" name="Rectangle 154"/>
          <p:cNvSpPr/>
          <p:nvPr/>
        </p:nvSpPr>
        <p:spPr>
          <a:xfrm rot="1155614">
            <a:off x="7243346" y="-298174"/>
            <a:ext cx="432000" cy="260099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sous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convention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6" name="Rectangle 155"/>
          <p:cNvSpPr/>
          <p:nvPr/>
        </p:nvSpPr>
        <p:spPr>
          <a:xfrm rot="1155614">
            <a:off x="8459598" y="-221808"/>
            <a:ext cx="432000" cy="252243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r>
              <a:rPr lang="fr-F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hors</a:t>
            </a:r>
            <a:r>
              <a:rPr lang="fr-FR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convention</a:t>
            </a:r>
            <a:endParaRPr lang="fr-FR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7" name="Image 156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98" y="921782"/>
            <a:ext cx="1731355" cy="1731355"/>
          </a:xfrm>
          <a:prstGeom prst="rect">
            <a:avLst/>
          </a:prstGeom>
        </p:spPr>
      </p:pic>
      <p:pic>
        <p:nvPicPr>
          <p:cNvPr id="159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4" name="ZoneTexte 1113"/>
          <p:cNvSpPr txBox="1"/>
          <p:nvPr/>
        </p:nvSpPr>
        <p:spPr>
          <a:xfrm>
            <a:off x="6314438" y="3171189"/>
            <a:ext cx="1195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38DA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OPTIMAL</a:t>
            </a:r>
            <a:endParaRPr lang="fr-FR" dirty="0"/>
          </a:p>
        </p:txBody>
      </p:sp>
      <p:sp>
        <p:nvSpPr>
          <p:cNvPr id="1115" name="ZoneTexte 1114"/>
          <p:cNvSpPr txBox="1"/>
          <p:nvPr/>
        </p:nvSpPr>
        <p:spPr>
          <a:xfrm>
            <a:off x="7559674" y="3171189"/>
            <a:ext cx="136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RESTREINT</a:t>
            </a:r>
            <a:endParaRPr lang="fr-FR" dirty="0"/>
          </a:p>
        </p:txBody>
      </p:sp>
      <p:sp>
        <p:nvSpPr>
          <p:cNvPr id="1116" name="ZoneTexte 1115"/>
          <p:cNvSpPr txBox="1"/>
          <p:nvPr/>
        </p:nvSpPr>
        <p:spPr>
          <a:xfrm>
            <a:off x="6199064" y="5040188"/>
            <a:ext cx="1425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38DA2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120 €/jour</a:t>
            </a:r>
          </a:p>
          <a:p>
            <a:endParaRPr lang="fr-FR" dirty="0"/>
          </a:p>
        </p:txBody>
      </p:sp>
      <p:sp>
        <p:nvSpPr>
          <p:cNvPr id="167" name="ZoneTexte 166"/>
          <p:cNvSpPr txBox="1"/>
          <p:nvPr/>
        </p:nvSpPr>
        <p:spPr>
          <a:xfrm>
            <a:off x="7530976" y="5040187"/>
            <a:ext cx="14258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350 €/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jour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451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2" grpId="0"/>
      <p:bldP spid="1103" grpId="0"/>
      <p:bldP spid="1104" grpId="0"/>
      <p:bldP spid="1105" grpId="0"/>
      <p:bldP spid="1106" grpId="0"/>
      <p:bldP spid="1107" grpId="0"/>
      <p:bldP spid="1108" grpId="0"/>
      <p:bldP spid="1109" grpId="0"/>
      <p:bldP spid="1110" grpId="0"/>
      <p:bldP spid="1111" grpId="0"/>
      <p:bldP spid="1114" grpId="0"/>
      <p:bldP spid="1115" grpId="0"/>
      <p:bldP spid="1116" grpId="0"/>
      <p:bldP spid="16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97" t="11205" r="9189" b="2582"/>
          <a:stretch/>
        </p:blipFill>
        <p:spPr>
          <a:xfrm>
            <a:off x="7324818" y="4414808"/>
            <a:ext cx="1836000" cy="127803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9" t="10976" r="16448" b="17128"/>
          <a:stretch/>
        </p:blipFill>
        <p:spPr>
          <a:xfrm>
            <a:off x="0" y="4414808"/>
            <a:ext cx="1836000" cy="12600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4" t="8570" r="18608" b="8570"/>
          <a:stretch/>
        </p:blipFill>
        <p:spPr>
          <a:xfrm>
            <a:off x="7308000" y="2391434"/>
            <a:ext cx="1852818" cy="123694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5" t="2" r="14840" b="17958"/>
          <a:stretch/>
        </p:blipFill>
        <p:spPr>
          <a:xfrm>
            <a:off x="0" y="2379905"/>
            <a:ext cx="1836000" cy="126000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4B4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Une équipe</a:t>
            </a:r>
            <a:endParaRPr lang="fr-FR" altLang="fr-FR" sz="3600" b="1" spc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683568" y="4869160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graphicFrame>
        <p:nvGraphicFramePr>
          <p:cNvPr id="19" name="Diagramme 18"/>
          <p:cNvGraphicFramePr/>
          <p:nvPr>
            <p:extLst>
              <p:ext uri="{D42A27DB-BD31-4B8C-83A1-F6EECF244321}">
                <p14:modId xmlns:p14="http://schemas.microsoft.com/office/powerpoint/2010/main" val="2772783984"/>
              </p:ext>
            </p:extLst>
          </p:nvPr>
        </p:nvGraphicFramePr>
        <p:xfrm>
          <a:off x="1560612" y="1916832"/>
          <a:ext cx="5976664" cy="42484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314" b="22314"/>
          <a:stretch/>
        </p:blipFill>
        <p:spPr>
          <a:xfrm>
            <a:off x="3563888" y="3009905"/>
            <a:ext cx="2175867" cy="1624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2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692275" y="0"/>
            <a:ext cx="7451725" cy="1125538"/>
          </a:xfrm>
          <a:prstGeom prst="rect">
            <a:avLst/>
          </a:prstGeom>
          <a:solidFill>
            <a:srgbClr val="4B449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eaLnBrk="0" fontAlgn="base" hangingPunct="0">
              <a:spcAft>
                <a:spcPct val="0"/>
              </a:spcAft>
            </a:pPr>
            <a:r>
              <a:rPr lang="fr-FR" altLang="fr-FR" sz="3600" b="1" spc="1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Missions principales</a:t>
            </a:r>
            <a:endParaRPr lang="fr-FR" altLang="fr-FR" sz="3600" b="1" spc="1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Imag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0"/>
            <a:ext cx="1517650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3448301629"/>
              </p:ext>
            </p:extLst>
          </p:nvPr>
        </p:nvGraphicFramePr>
        <p:xfrm>
          <a:off x="-180528" y="1125537"/>
          <a:ext cx="9324528" cy="568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75703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9088705-A0D0-4673-ACFF-4D89544C37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58A86ED-FC42-48F3-951C-26AAD4C4A8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83E1E0-C31D-427D-91C3-DA2F5221E8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18212</TotalTime>
  <Words>2037</Words>
  <Application>Microsoft Office PowerPoint</Application>
  <PresentationFormat>Affichage à l'écran (4:3)</PresentationFormat>
  <Paragraphs>639</Paragraphs>
  <Slides>59</Slides>
  <Notes>27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59</vt:i4>
      </vt:variant>
    </vt:vector>
  </HeadingPairs>
  <TitlesOfParts>
    <vt:vector size="60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cedric.seigneuret@cdg85.fr</dc:creator>
  <cp:lastModifiedBy>Cédric SEIGNEURET- Géovendée</cp:lastModifiedBy>
  <cp:revision>888</cp:revision>
  <cp:lastPrinted>2015-10-29T07:21:02Z</cp:lastPrinted>
  <dcterms:created xsi:type="dcterms:W3CDTF">2014-12-02T11:52:44Z</dcterms:created>
  <dcterms:modified xsi:type="dcterms:W3CDTF">2015-11-20T07:45:27Z</dcterms:modified>
</cp:coreProperties>
</file>